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80" r:id="rId4"/>
    <p:sldId id="281" r:id="rId5"/>
    <p:sldId id="259" r:id="rId6"/>
    <p:sldId id="290" r:id="rId7"/>
    <p:sldId id="260" r:id="rId8"/>
    <p:sldId id="268" r:id="rId9"/>
    <p:sldId id="261" r:id="rId10"/>
    <p:sldId id="262" r:id="rId11"/>
    <p:sldId id="263" r:id="rId12"/>
    <p:sldId id="269" r:id="rId13"/>
    <p:sldId id="264" r:id="rId14"/>
    <p:sldId id="265" r:id="rId15"/>
    <p:sldId id="266" r:id="rId16"/>
    <p:sldId id="267" r:id="rId17"/>
    <p:sldId id="270" r:id="rId18"/>
    <p:sldId id="271" r:id="rId19"/>
    <p:sldId id="273" r:id="rId20"/>
    <p:sldId id="272" r:id="rId21"/>
    <p:sldId id="276" r:id="rId22"/>
    <p:sldId id="274" r:id="rId23"/>
    <p:sldId id="275" r:id="rId24"/>
    <p:sldId id="277" r:id="rId25"/>
    <p:sldId id="278" r:id="rId26"/>
    <p:sldId id="279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91" r:id="rId35"/>
    <p:sldId id="289" r:id="rId36"/>
    <p:sldId id="293" r:id="rId37"/>
    <p:sldId id="294" r:id="rId38"/>
    <p:sldId id="292" r:id="rId39"/>
    <p:sldId id="295" r:id="rId40"/>
    <p:sldId id="296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ke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5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5244" autoAdjust="0"/>
  </p:normalViewPr>
  <p:slideViewPr>
    <p:cSldViewPr snapToGrid="0">
      <p:cViewPr varScale="1">
        <p:scale>
          <a:sx n="82" d="100"/>
          <a:sy n="82" d="100"/>
        </p:scale>
        <p:origin x="62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423D9-7F97-477B-AFB3-E5DEF4B36B57}" type="datetimeFigureOut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3D985-DC53-4386-B262-85287026AD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关注公众号：壹课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关注公众号：壹课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3D985-DC53-4386-B262-85287026AD7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D985-DC53-4386-B262-85287026AD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16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关注公众号：壹课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3D985-DC53-4386-B262-85287026AD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22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D985-DC53-4386-B262-85287026AD7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15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E7DD-AC3E-4684-9475-BE26BD5E98A4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54C1-7A7B-407E-87D3-3F8BEDE153DB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9934-BEE0-42AB-A4C7-34F2EB0EF38E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9A7B-3C0C-45D4-8EAB-14C49C520CF9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2340-67F3-4F41-8235-D254F05C8AC5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15ED-32B6-4C15-BD17-51C5D29652FF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119C-16F6-4D9B-8E18-0C3942115132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CBEA-779F-46EA-8648-D358A5331612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881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75" y="196417"/>
            <a:ext cx="10515600" cy="59915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AFDF-95D4-4911-B767-A12C81BC25BF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72906" y="6215784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6580909"/>
            <a:ext cx="12192000" cy="271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5"/>
          <a:stretch>
            <a:fillRect/>
          </a:stretch>
        </p:blipFill>
        <p:spPr>
          <a:xfrm>
            <a:off x="9745446" y="26281"/>
            <a:ext cx="2328125" cy="854865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B80AB343-FC4F-480F-9B7C-2E3E23AC60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640" y="1915247"/>
            <a:ext cx="11064240" cy="4261715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2400"/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2400"/>
            </a:lvl2pPr>
            <a:lvl3pPr marL="11430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2400"/>
            </a:lvl3pPr>
            <a:lvl4pPr marL="16002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2400"/>
            </a:lvl4pPr>
            <a:lvl5pPr marL="20574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2400"/>
            </a:lvl5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  <a:p>
            <a:pPr lvl="3"/>
            <a:r>
              <a:rPr lang="zh-CN" altLang="en-US" dirty="0"/>
              <a:t> 第四级</a:t>
            </a:r>
          </a:p>
          <a:p>
            <a:pPr lvl="4"/>
            <a:r>
              <a:rPr lang="zh-CN" altLang="en-US" dirty="0"/>
              <a:t> 第五级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CB86B3F-8922-458E-AD6D-1C58F47AA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1073149"/>
            <a:ext cx="11064240" cy="662709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881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75" y="196417"/>
            <a:ext cx="10515600" cy="59915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AFDF-95D4-4911-B767-A12C81BC25BF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72906" y="6215784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6580909"/>
            <a:ext cx="12192000" cy="271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5"/>
          <a:stretch>
            <a:fillRect/>
          </a:stretch>
        </p:blipFill>
        <p:spPr>
          <a:xfrm>
            <a:off x="9745446" y="26281"/>
            <a:ext cx="2328125" cy="8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5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1FC9-F5DF-4448-850F-7346CC0797FF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F092-210D-4E20-80BC-BEFF8005BBD7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FBC1-AF83-4142-9BAC-22ADAEE58209}" type="datetime1">
              <a:rPr lang="zh-CN" altLang="en-US" smtClean="0"/>
              <a:t>2021/8/17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>
            <a:spLocks noChangeArrowheads="1"/>
          </p:cNvSpPr>
          <p:nvPr/>
        </p:nvSpPr>
        <p:spPr bwMode="auto">
          <a:xfrm>
            <a:off x="5134655" y="2769408"/>
            <a:ext cx="64218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月论文分享</a:t>
            </a:r>
          </a:p>
        </p:txBody>
      </p:sp>
      <p:grpSp>
        <p:nvGrpSpPr>
          <p:cNvPr id="19" name="组合 22"/>
          <p:cNvGrpSpPr/>
          <p:nvPr/>
        </p:nvGrpSpPr>
        <p:grpSpPr bwMode="auto">
          <a:xfrm>
            <a:off x="7290755" y="4603388"/>
            <a:ext cx="2202070" cy="469900"/>
            <a:chOff x="354887" y="3764672"/>
            <a:chExt cx="1897101" cy="469872"/>
          </a:xfrm>
        </p:grpSpPr>
        <p:sp>
          <p:nvSpPr>
            <p:cNvPr id="20" name="圆角矩形 19"/>
            <p:cNvSpPr/>
            <p:nvPr/>
          </p:nvSpPr>
          <p:spPr>
            <a:xfrm>
              <a:off x="354887" y="3764672"/>
              <a:ext cx="1817490" cy="4698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1" name="组合 14"/>
            <p:cNvGrpSpPr/>
            <p:nvPr/>
          </p:nvGrpSpPr>
          <p:grpSpPr bwMode="auto">
            <a:xfrm>
              <a:off x="522348" y="3785385"/>
              <a:ext cx="1729640" cy="383999"/>
              <a:chOff x="4488675" y="3730547"/>
              <a:chExt cx="1725523" cy="383999"/>
            </a:xfrm>
          </p:grpSpPr>
          <p:sp>
            <p:nvSpPr>
              <p:cNvPr id="22" name="文本框 15"/>
              <p:cNvSpPr txBox="1">
                <a:spLocks noChangeArrowheads="1"/>
              </p:cNvSpPr>
              <p:nvPr/>
            </p:nvSpPr>
            <p:spPr bwMode="auto">
              <a:xfrm>
                <a:off x="4746564" y="3730547"/>
                <a:ext cx="1467634" cy="338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分享人：王雅恬</a:t>
                </a:r>
              </a:p>
            </p:txBody>
          </p:sp>
          <p:sp>
            <p:nvSpPr>
              <p:cNvPr id="23" name="Freeform 33"/>
              <p:cNvSpPr>
                <a:spLocks noEditPoints="1"/>
              </p:cNvSpPr>
              <p:nvPr/>
            </p:nvSpPr>
            <p:spPr bwMode="auto">
              <a:xfrm>
                <a:off x="4488675" y="3774995"/>
                <a:ext cx="257493" cy="339551"/>
              </a:xfrm>
              <a:custGeom>
                <a:avLst/>
                <a:gdLst>
                  <a:gd name="T0" fmla="*/ 214462 w 742"/>
                  <a:gd name="T1" fmla="*/ 80447 h 975"/>
                  <a:gd name="T2" fmla="*/ 214115 w 742"/>
                  <a:gd name="T3" fmla="*/ 87413 h 975"/>
                  <a:gd name="T4" fmla="*/ 215156 w 742"/>
                  <a:gd name="T5" fmla="*/ 94726 h 975"/>
                  <a:gd name="T6" fmla="*/ 202663 w 742"/>
                  <a:gd name="T7" fmla="*/ 123631 h 975"/>
                  <a:gd name="T8" fmla="*/ 207174 w 742"/>
                  <a:gd name="T9" fmla="*/ 91592 h 975"/>
                  <a:gd name="T10" fmla="*/ 206480 w 742"/>
                  <a:gd name="T11" fmla="*/ 83582 h 975"/>
                  <a:gd name="T12" fmla="*/ 208215 w 742"/>
                  <a:gd name="T13" fmla="*/ 78706 h 975"/>
                  <a:gd name="T14" fmla="*/ 210298 w 742"/>
                  <a:gd name="T15" fmla="*/ 32388 h 975"/>
                  <a:gd name="T16" fmla="*/ 213074 w 742"/>
                  <a:gd name="T17" fmla="*/ 39701 h 975"/>
                  <a:gd name="T18" fmla="*/ 235283 w 742"/>
                  <a:gd name="T19" fmla="*/ 58159 h 975"/>
                  <a:gd name="T20" fmla="*/ 213074 w 742"/>
                  <a:gd name="T21" fmla="*/ 78706 h 975"/>
                  <a:gd name="T22" fmla="*/ 147139 w 742"/>
                  <a:gd name="T23" fmla="*/ 1393 h 975"/>
                  <a:gd name="T24" fmla="*/ 205786 w 742"/>
                  <a:gd name="T25" fmla="*/ 35174 h 975"/>
                  <a:gd name="T26" fmla="*/ 178718 w 742"/>
                  <a:gd name="T27" fmla="*/ 64428 h 975"/>
                  <a:gd name="T28" fmla="*/ 75305 w 742"/>
                  <a:gd name="T29" fmla="*/ 81492 h 975"/>
                  <a:gd name="T30" fmla="*/ 106884 w 742"/>
                  <a:gd name="T31" fmla="*/ 34129 h 975"/>
                  <a:gd name="T32" fmla="*/ 169001 w 742"/>
                  <a:gd name="T33" fmla="*/ 40398 h 975"/>
                  <a:gd name="T34" fmla="*/ 104802 w 742"/>
                  <a:gd name="T35" fmla="*/ 31343 h 975"/>
                  <a:gd name="T36" fmla="*/ 19780 w 742"/>
                  <a:gd name="T37" fmla="*/ 22288 h 975"/>
                  <a:gd name="T38" fmla="*/ 91962 w 742"/>
                  <a:gd name="T39" fmla="*/ 103084 h 975"/>
                  <a:gd name="T40" fmla="*/ 157897 w 742"/>
                  <a:gd name="T41" fmla="*/ 90199 h 975"/>
                  <a:gd name="T42" fmla="*/ 164490 w 742"/>
                  <a:gd name="T43" fmla="*/ 94378 h 975"/>
                  <a:gd name="T44" fmla="*/ 166225 w 742"/>
                  <a:gd name="T45" fmla="*/ 109353 h 975"/>
                  <a:gd name="T46" fmla="*/ 170390 w 742"/>
                  <a:gd name="T47" fmla="*/ 108656 h 975"/>
                  <a:gd name="T48" fmla="*/ 179412 w 742"/>
                  <a:gd name="T49" fmla="*/ 124328 h 975"/>
                  <a:gd name="T50" fmla="*/ 169001 w 742"/>
                  <a:gd name="T51" fmla="*/ 145572 h 975"/>
                  <a:gd name="T52" fmla="*/ 115560 w 742"/>
                  <a:gd name="T53" fmla="*/ 181790 h 975"/>
                  <a:gd name="T54" fmla="*/ 87103 w 742"/>
                  <a:gd name="T55" fmla="*/ 144179 h 975"/>
                  <a:gd name="T56" fmla="*/ 82939 w 742"/>
                  <a:gd name="T57" fmla="*/ 104477 h 975"/>
                  <a:gd name="T58" fmla="*/ 91268 w 742"/>
                  <a:gd name="T59" fmla="*/ 111791 h 975"/>
                  <a:gd name="T60" fmla="*/ 182882 w 742"/>
                  <a:gd name="T61" fmla="*/ 86368 h 975"/>
                  <a:gd name="T62" fmla="*/ 187394 w 742"/>
                  <a:gd name="T63" fmla="*/ 125373 h 975"/>
                  <a:gd name="T64" fmla="*/ 146445 w 742"/>
                  <a:gd name="T65" fmla="*/ 188756 h 975"/>
                  <a:gd name="T66" fmla="*/ 81551 w 742"/>
                  <a:gd name="T67" fmla="*/ 151492 h 975"/>
                  <a:gd name="T68" fmla="*/ 74263 w 742"/>
                  <a:gd name="T69" fmla="*/ 100298 h 975"/>
                  <a:gd name="T70" fmla="*/ 182882 w 742"/>
                  <a:gd name="T71" fmla="*/ 86368 h 975"/>
                  <a:gd name="T72" fmla="*/ 13534 w 742"/>
                  <a:gd name="T73" fmla="*/ 231591 h 975"/>
                  <a:gd name="T74" fmla="*/ 117295 w 742"/>
                  <a:gd name="T75" fmla="*/ 250397 h 975"/>
                  <a:gd name="T76" fmla="*/ 111048 w 742"/>
                  <a:gd name="T77" fmla="*/ 207213 h 975"/>
                  <a:gd name="T78" fmla="*/ 147139 w 742"/>
                  <a:gd name="T79" fmla="*/ 200596 h 975"/>
                  <a:gd name="T80" fmla="*/ 137422 w 742"/>
                  <a:gd name="T81" fmla="*/ 224278 h 975"/>
                  <a:gd name="T82" fmla="*/ 170737 w 742"/>
                  <a:gd name="T83" fmla="*/ 192586 h 975"/>
                  <a:gd name="T84" fmla="*/ 257493 w 742"/>
                  <a:gd name="T85" fmla="*/ 254228 h 97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42" h="975">
                    <a:moveTo>
                      <a:pt x="614" y="226"/>
                    </a:moveTo>
                    <a:cubicBezTo>
                      <a:pt x="617" y="226"/>
                      <a:pt x="618" y="228"/>
                      <a:pt x="618" y="231"/>
                    </a:cubicBezTo>
                    <a:lnTo>
                      <a:pt x="619" y="241"/>
                    </a:lnTo>
                    <a:cubicBezTo>
                      <a:pt x="619" y="247"/>
                      <a:pt x="616" y="247"/>
                      <a:pt x="617" y="251"/>
                    </a:cubicBezTo>
                    <a:lnTo>
                      <a:pt x="617" y="263"/>
                    </a:lnTo>
                    <a:cubicBezTo>
                      <a:pt x="617" y="267"/>
                      <a:pt x="620" y="268"/>
                      <a:pt x="620" y="272"/>
                    </a:cubicBezTo>
                    <a:lnTo>
                      <a:pt x="630" y="355"/>
                    </a:lnTo>
                    <a:cubicBezTo>
                      <a:pt x="625" y="365"/>
                      <a:pt x="589" y="365"/>
                      <a:pt x="584" y="355"/>
                    </a:cubicBezTo>
                    <a:lnTo>
                      <a:pt x="594" y="272"/>
                    </a:lnTo>
                    <a:cubicBezTo>
                      <a:pt x="594" y="268"/>
                      <a:pt x="596" y="266"/>
                      <a:pt x="597" y="263"/>
                    </a:cubicBezTo>
                    <a:lnTo>
                      <a:pt x="597" y="251"/>
                    </a:lnTo>
                    <a:cubicBezTo>
                      <a:pt x="597" y="247"/>
                      <a:pt x="595" y="246"/>
                      <a:pt x="595" y="240"/>
                    </a:cubicBezTo>
                    <a:lnTo>
                      <a:pt x="596" y="231"/>
                    </a:lnTo>
                    <a:cubicBezTo>
                      <a:pt x="596" y="228"/>
                      <a:pt x="597" y="226"/>
                      <a:pt x="600" y="226"/>
                    </a:cubicBezTo>
                    <a:lnTo>
                      <a:pt x="600" y="93"/>
                    </a:lnTo>
                    <a:lnTo>
                      <a:pt x="606" y="93"/>
                    </a:lnTo>
                    <a:cubicBezTo>
                      <a:pt x="610" y="93"/>
                      <a:pt x="614" y="96"/>
                      <a:pt x="614" y="100"/>
                    </a:cubicBezTo>
                    <a:lnTo>
                      <a:pt x="614" y="114"/>
                    </a:lnTo>
                    <a:lnTo>
                      <a:pt x="680" y="157"/>
                    </a:lnTo>
                    <a:cubicBezTo>
                      <a:pt x="685" y="160"/>
                      <a:pt x="684" y="166"/>
                      <a:pt x="678" y="167"/>
                    </a:cubicBezTo>
                    <a:lnTo>
                      <a:pt x="614" y="174"/>
                    </a:lnTo>
                    <a:lnTo>
                      <a:pt x="614" y="226"/>
                    </a:lnTo>
                    <a:close/>
                    <a:moveTo>
                      <a:pt x="60" y="54"/>
                    </a:moveTo>
                    <a:lnTo>
                      <a:pt x="424" y="4"/>
                    </a:lnTo>
                    <a:cubicBezTo>
                      <a:pt x="439" y="2"/>
                      <a:pt x="444" y="0"/>
                      <a:pt x="459" y="10"/>
                    </a:cubicBezTo>
                    <a:lnTo>
                      <a:pt x="593" y="101"/>
                    </a:lnTo>
                    <a:lnTo>
                      <a:pt x="593" y="177"/>
                    </a:lnTo>
                    <a:lnTo>
                      <a:pt x="515" y="185"/>
                    </a:lnTo>
                    <a:lnTo>
                      <a:pt x="526" y="234"/>
                    </a:lnTo>
                    <a:cubicBezTo>
                      <a:pt x="424" y="210"/>
                      <a:pt x="319" y="210"/>
                      <a:pt x="217" y="234"/>
                    </a:cubicBezTo>
                    <a:lnTo>
                      <a:pt x="237" y="144"/>
                    </a:lnTo>
                    <a:cubicBezTo>
                      <a:pt x="245" y="112"/>
                      <a:pt x="275" y="103"/>
                      <a:pt x="308" y="98"/>
                    </a:cubicBezTo>
                    <a:cubicBezTo>
                      <a:pt x="350" y="93"/>
                      <a:pt x="393" y="93"/>
                      <a:pt x="435" y="98"/>
                    </a:cubicBezTo>
                    <a:cubicBezTo>
                      <a:pt x="455" y="101"/>
                      <a:pt x="474" y="106"/>
                      <a:pt x="487" y="116"/>
                    </a:cubicBezTo>
                    <a:cubicBezTo>
                      <a:pt x="471" y="99"/>
                      <a:pt x="455" y="94"/>
                      <a:pt x="426" y="91"/>
                    </a:cubicBezTo>
                    <a:cubicBezTo>
                      <a:pt x="382" y="85"/>
                      <a:pt x="347" y="84"/>
                      <a:pt x="302" y="90"/>
                    </a:cubicBezTo>
                    <a:cubicBezTo>
                      <a:pt x="236" y="98"/>
                      <a:pt x="228" y="123"/>
                      <a:pt x="217" y="168"/>
                    </a:cubicBezTo>
                    <a:lnTo>
                      <a:pt x="57" y="64"/>
                    </a:lnTo>
                    <a:cubicBezTo>
                      <a:pt x="51" y="60"/>
                      <a:pt x="52" y="55"/>
                      <a:pt x="60" y="54"/>
                    </a:cubicBezTo>
                    <a:close/>
                    <a:moveTo>
                      <a:pt x="265" y="296"/>
                    </a:moveTo>
                    <a:cubicBezTo>
                      <a:pt x="265" y="284"/>
                      <a:pt x="269" y="284"/>
                      <a:pt x="279" y="287"/>
                    </a:cubicBezTo>
                    <a:cubicBezTo>
                      <a:pt x="306" y="294"/>
                      <a:pt x="427" y="272"/>
                      <a:pt x="455" y="259"/>
                    </a:cubicBezTo>
                    <a:cubicBezTo>
                      <a:pt x="460" y="257"/>
                      <a:pt x="465" y="255"/>
                      <a:pt x="469" y="261"/>
                    </a:cubicBezTo>
                    <a:cubicBezTo>
                      <a:pt x="472" y="263"/>
                      <a:pt x="473" y="267"/>
                      <a:pt x="474" y="271"/>
                    </a:cubicBezTo>
                    <a:cubicBezTo>
                      <a:pt x="477" y="282"/>
                      <a:pt x="477" y="297"/>
                      <a:pt x="478" y="308"/>
                    </a:cubicBezTo>
                    <a:cubicBezTo>
                      <a:pt x="478" y="310"/>
                      <a:pt x="479" y="313"/>
                      <a:pt x="479" y="314"/>
                    </a:cubicBezTo>
                    <a:cubicBezTo>
                      <a:pt x="480" y="322"/>
                      <a:pt x="482" y="323"/>
                      <a:pt x="485" y="321"/>
                    </a:cubicBezTo>
                    <a:cubicBezTo>
                      <a:pt x="488" y="319"/>
                      <a:pt x="489" y="316"/>
                      <a:pt x="491" y="312"/>
                    </a:cubicBezTo>
                    <a:cubicBezTo>
                      <a:pt x="495" y="304"/>
                      <a:pt x="499" y="300"/>
                      <a:pt x="504" y="300"/>
                    </a:cubicBezTo>
                    <a:cubicBezTo>
                      <a:pt x="514" y="300"/>
                      <a:pt x="520" y="325"/>
                      <a:pt x="517" y="357"/>
                    </a:cubicBezTo>
                    <a:cubicBezTo>
                      <a:pt x="513" y="389"/>
                      <a:pt x="502" y="414"/>
                      <a:pt x="492" y="414"/>
                    </a:cubicBezTo>
                    <a:cubicBezTo>
                      <a:pt x="489" y="414"/>
                      <a:pt x="488" y="415"/>
                      <a:pt x="487" y="418"/>
                    </a:cubicBezTo>
                    <a:cubicBezTo>
                      <a:pt x="478" y="463"/>
                      <a:pt x="448" y="501"/>
                      <a:pt x="413" y="521"/>
                    </a:cubicBezTo>
                    <a:cubicBezTo>
                      <a:pt x="383" y="538"/>
                      <a:pt x="365" y="538"/>
                      <a:pt x="333" y="522"/>
                    </a:cubicBezTo>
                    <a:cubicBezTo>
                      <a:pt x="296" y="504"/>
                      <a:pt x="265" y="464"/>
                      <a:pt x="256" y="418"/>
                    </a:cubicBezTo>
                    <a:cubicBezTo>
                      <a:pt x="255" y="415"/>
                      <a:pt x="254" y="414"/>
                      <a:pt x="251" y="414"/>
                    </a:cubicBezTo>
                    <a:cubicBezTo>
                      <a:pt x="241" y="414"/>
                      <a:pt x="230" y="389"/>
                      <a:pt x="226" y="357"/>
                    </a:cubicBezTo>
                    <a:cubicBezTo>
                      <a:pt x="223" y="325"/>
                      <a:pt x="229" y="300"/>
                      <a:pt x="239" y="300"/>
                    </a:cubicBezTo>
                    <a:cubicBezTo>
                      <a:pt x="244" y="300"/>
                      <a:pt x="249" y="306"/>
                      <a:pt x="254" y="316"/>
                    </a:cubicBezTo>
                    <a:cubicBezTo>
                      <a:pt x="256" y="320"/>
                      <a:pt x="261" y="326"/>
                      <a:pt x="263" y="321"/>
                    </a:cubicBezTo>
                    <a:cubicBezTo>
                      <a:pt x="265" y="318"/>
                      <a:pt x="265" y="300"/>
                      <a:pt x="265" y="296"/>
                    </a:cubicBezTo>
                    <a:close/>
                    <a:moveTo>
                      <a:pt x="527" y="248"/>
                    </a:moveTo>
                    <a:cubicBezTo>
                      <a:pt x="529" y="261"/>
                      <a:pt x="529" y="275"/>
                      <a:pt x="529" y="288"/>
                    </a:cubicBezTo>
                    <a:cubicBezTo>
                      <a:pt x="542" y="306"/>
                      <a:pt x="542" y="340"/>
                      <a:pt x="540" y="360"/>
                    </a:cubicBezTo>
                    <a:cubicBezTo>
                      <a:pt x="538" y="382"/>
                      <a:pt x="530" y="422"/>
                      <a:pt x="508" y="435"/>
                    </a:cubicBezTo>
                    <a:cubicBezTo>
                      <a:pt x="498" y="478"/>
                      <a:pt x="463" y="518"/>
                      <a:pt x="422" y="542"/>
                    </a:cubicBezTo>
                    <a:cubicBezTo>
                      <a:pt x="391" y="561"/>
                      <a:pt x="356" y="563"/>
                      <a:pt x="323" y="544"/>
                    </a:cubicBezTo>
                    <a:cubicBezTo>
                      <a:pt x="281" y="521"/>
                      <a:pt x="246" y="479"/>
                      <a:pt x="235" y="435"/>
                    </a:cubicBezTo>
                    <a:cubicBezTo>
                      <a:pt x="213" y="422"/>
                      <a:pt x="205" y="382"/>
                      <a:pt x="203" y="360"/>
                    </a:cubicBezTo>
                    <a:cubicBezTo>
                      <a:pt x="201" y="340"/>
                      <a:pt x="201" y="306"/>
                      <a:pt x="214" y="288"/>
                    </a:cubicBezTo>
                    <a:cubicBezTo>
                      <a:pt x="214" y="275"/>
                      <a:pt x="214" y="262"/>
                      <a:pt x="215" y="248"/>
                    </a:cubicBezTo>
                    <a:cubicBezTo>
                      <a:pt x="318" y="224"/>
                      <a:pt x="424" y="224"/>
                      <a:pt x="527" y="248"/>
                    </a:cubicBezTo>
                    <a:close/>
                    <a:moveTo>
                      <a:pt x="0" y="730"/>
                    </a:moveTo>
                    <a:cubicBezTo>
                      <a:pt x="10" y="707"/>
                      <a:pt x="23" y="686"/>
                      <a:pt x="39" y="665"/>
                    </a:cubicBezTo>
                    <a:cubicBezTo>
                      <a:pt x="112" y="573"/>
                      <a:pt x="186" y="603"/>
                      <a:pt x="252" y="554"/>
                    </a:cubicBezTo>
                    <a:cubicBezTo>
                      <a:pt x="276" y="615"/>
                      <a:pt x="294" y="664"/>
                      <a:pt x="338" y="719"/>
                    </a:cubicBezTo>
                    <a:lnTo>
                      <a:pt x="347" y="644"/>
                    </a:lnTo>
                    <a:lnTo>
                      <a:pt x="320" y="595"/>
                    </a:lnTo>
                    <a:cubicBezTo>
                      <a:pt x="317" y="590"/>
                      <a:pt x="316" y="581"/>
                      <a:pt x="319" y="576"/>
                    </a:cubicBezTo>
                    <a:cubicBezTo>
                      <a:pt x="346" y="589"/>
                      <a:pt x="397" y="589"/>
                      <a:pt x="424" y="576"/>
                    </a:cubicBezTo>
                    <a:cubicBezTo>
                      <a:pt x="426" y="582"/>
                      <a:pt x="426" y="589"/>
                      <a:pt x="424" y="594"/>
                    </a:cubicBezTo>
                    <a:lnTo>
                      <a:pt x="396" y="644"/>
                    </a:lnTo>
                    <a:lnTo>
                      <a:pt x="405" y="719"/>
                    </a:lnTo>
                    <a:cubicBezTo>
                      <a:pt x="449" y="664"/>
                      <a:pt x="467" y="615"/>
                      <a:pt x="492" y="553"/>
                    </a:cubicBezTo>
                    <a:cubicBezTo>
                      <a:pt x="554" y="598"/>
                      <a:pt x="632" y="574"/>
                      <a:pt x="704" y="665"/>
                    </a:cubicBezTo>
                    <a:cubicBezTo>
                      <a:pt x="720" y="686"/>
                      <a:pt x="733" y="707"/>
                      <a:pt x="742" y="730"/>
                    </a:cubicBezTo>
                    <a:cubicBezTo>
                      <a:pt x="524" y="971"/>
                      <a:pt x="219" y="975"/>
                      <a:pt x="0" y="7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组合 7"/>
          <p:cNvGrpSpPr/>
          <p:nvPr/>
        </p:nvGrpSpPr>
        <p:grpSpPr bwMode="auto">
          <a:xfrm>
            <a:off x="5180860" y="4077684"/>
            <a:ext cx="6954946" cy="349462"/>
            <a:chOff x="344001" y="3564377"/>
            <a:chExt cx="5345052" cy="348773"/>
          </a:xfrm>
        </p:grpSpPr>
        <p:sp>
          <p:nvSpPr>
            <p:cNvPr id="30" name="文本框 13"/>
            <p:cNvSpPr txBox="1">
              <a:spLocks noChangeArrowheads="1"/>
            </p:cNvSpPr>
            <p:nvPr/>
          </p:nvSpPr>
          <p:spPr bwMode="auto">
            <a:xfrm>
              <a:off x="344001" y="3575263"/>
              <a:ext cx="5345052" cy="33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6"/>
            <p:cNvGrpSpPr/>
            <p:nvPr/>
          </p:nvGrpSpPr>
          <p:grpSpPr bwMode="auto">
            <a:xfrm>
              <a:off x="398257" y="3564377"/>
              <a:ext cx="5240543" cy="329549"/>
              <a:chOff x="344001" y="3575263"/>
              <a:chExt cx="5177591" cy="329549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44191" y="3575263"/>
                <a:ext cx="517773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44191" y="3904812"/>
                <a:ext cx="517773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030" y="1395938"/>
            <a:ext cx="5464227" cy="4430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9" b="12068"/>
          <a:stretch>
            <a:fillRect/>
          </a:stretch>
        </p:blipFill>
        <p:spPr>
          <a:xfrm>
            <a:off x="6012566" y="1023200"/>
            <a:ext cx="3953164" cy="114531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747162-70C9-4694-ABD6-07FCAD70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345A4-7868-487D-BB68-0748BCF6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分解网络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06118E-DCB6-4ECB-A987-15F9612C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6C45A7-3CA8-4F78-BB86-14CCA989F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按照以往的工作：此时，照明层足够光滑、只含低频信息，分解后产生的噪声都只出现在反射层。</a:t>
            </a:r>
            <a:endParaRPr lang="en-US" altLang="zh-CN" dirty="0"/>
          </a:p>
          <a:p>
            <a:r>
              <a:rPr lang="zh-CN" altLang="en-US" dirty="0"/>
              <a:t>但是，本论文认为，可以使照明层含有一些高频信息，在经过增强后被恢复出来！</a:t>
            </a:r>
          </a:p>
        </p:txBody>
      </p:sp>
    </p:spTree>
    <p:extLst>
      <p:ext uri="{BB962C8B-B14F-4D97-AF65-F5344CB8AC3E}">
        <p14:creationId xmlns:p14="http://schemas.microsoft.com/office/powerpoint/2010/main" val="262887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FA6F4-7314-4DCB-A100-73BAC937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NCBC</a:t>
            </a:r>
            <a:r>
              <a:rPr lang="zh-CN" altLang="en-US" dirty="0"/>
              <a:t>模块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04C5C0-95DE-4DA0-8EF5-1F40BCC1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42083B-CA9E-49D9-87AB-22675B821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以往的工作用</a:t>
            </a:r>
            <a:r>
              <a:rPr lang="en-US" altLang="zh-CN" dirty="0"/>
              <a:t>TV</a:t>
            </a:r>
            <a:r>
              <a:rPr lang="zh-CN" altLang="en-US" dirty="0"/>
              <a:t>损失（</a:t>
            </a:r>
            <a:r>
              <a:rPr lang="en-US" altLang="zh-CN" dirty="0"/>
              <a:t>Total variance loss</a:t>
            </a:r>
            <a:r>
              <a:rPr lang="zh-CN" altLang="en-US" dirty="0"/>
              <a:t>）来平滑反射层。</a:t>
            </a:r>
            <a:endParaRPr lang="en-US" altLang="zh-CN" dirty="0"/>
          </a:p>
          <a:p>
            <a:r>
              <a:rPr lang="zh-CN" altLang="en-US" dirty="0"/>
              <a:t>通过实验，论文发现：直接用</a:t>
            </a:r>
            <a:r>
              <a:rPr lang="en-US" altLang="zh-CN" dirty="0"/>
              <a:t>TV</a:t>
            </a:r>
            <a:r>
              <a:rPr lang="zh-CN" altLang="en-US" dirty="0"/>
              <a:t>损失来平滑反射层并不利于去噪，还可能引起图像失真。为了不引用额外的去噪网络（导致整个网络处理速度变慢，且在反射层引起色调失真），论文提出</a:t>
            </a:r>
            <a:r>
              <a:rPr lang="en-US" altLang="zh-CN" dirty="0"/>
              <a:t>NCBC</a:t>
            </a:r>
            <a:r>
              <a:rPr lang="zh-CN" altLang="en-US" dirty="0"/>
              <a:t>模块，来抑制噪声、控制反射层色调。</a:t>
            </a:r>
            <a:endParaRPr lang="en-US" altLang="zh-CN" dirty="0"/>
          </a:p>
          <a:p>
            <a:r>
              <a:rPr lang="zh-CN" altLang="en-US" dirty="0"/>
              <a:t>同时，通过此模块的损失设计（</a:t>
            </a:r>
            <a:r>
              <a:rPr lang="en-US" altLang="zh-CN" dirty="0"/>
              <a:t>noise loss</a:t>
            </a:r>
            <a:r>
              <a:rPr lang="zh-CN" altLang="en-US" dirty="0"/>
              <a:t>），被</a:t>
            </a:r>
            <a:r>
              <a:rPr lang="en-US" altLang="zh-CN" dirty="0"/>
              <a:t>TV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平滑掉的反射层中的细节和噪声，都被转移到了照明层上。因此，不像其他方法，我们的照明层也包含了一些高频信息，比如细节和纹理。这样一来，我们可以把细节保留在照明层中，这意味着，在经过增强网络后，细节能够被其修复和重建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767230-D164-419B-8805-D96B12E7B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改进之处：</a:t>
            </a:r>
            <a:r>
              <a:rPr lang="en-US" altLang="zh-CN" dirty="0"/>
              <a:t>NCBC</a:t>
            </a:r>
            <a:r>
              <a:rPr lang="zh-CN" altLang="en-US" dirty="0"/>
              <a:t>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4AF709-6968-4124-B8E4-208BA72B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2013439"/>
            <a:ext cx="3664586" cy="4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5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DEB75-DBE7-4C4A-A057-AD0258B0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NCBC</a:t>
            </a:r>
            <a:r>
              <a:rPr lang="zh-CN" altLang="en-US" dirty="0"/>
              <a:t>模块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4F0418-95AF-4C69-9E29-A48C265C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3D6925-C16E-4826-A4D0-3AE36A4DD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60" y="1007763"/>
            <a:ext cx="9601380" cy="520802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18D5B3F-57EA-4B42-A355-F7346FC237D6}"/>
              </a:ext>
            </a:extLst>
          </p:cNvPr>
          <p:cNvSpPr/>
          <p:nvPr/>
        </p:nvSpPr>
        <p:spPr>
          <a:xfrm>
            <a:off x="6096000" y="2336800"/>
            <a:ext cx="4297680" cy="3373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97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FA6F4-7314-4DCB-A100-73BAC937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NCBC</a:t>
            </a:r>
            <a:r>
              <a:rPr lang="zh-CN" altLang="en-US" dirty="0"/>
              <a:t>模块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04C5C0-95DE-4DA0-8EF5-1F40BCC1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A418106-FB74-4098-AEA6-D9B330C18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498" y="1246417"/>
            <a:ext cx="3991276" cy="311514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D90BAC-6A2B-4FFE-8B00-3EA4241C8C8B}"/>
              </a:ext>
            </a:extLst>
          </p:cNvPr>
          <p:cNvSpPr txBox="1"/>
          <p:nvPr/>
        </p:nvSpPr>
        <p:spPr>
          <a:xfrm>
            <a:off x="5333808" y="1603659"/>
            <a:ext cx="54697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包含：一个简单</a:t>
            </a:r>
            <a:r>
              <a:rPr lang="en-US" altLang="zh-CN" sz="2400" dirty="0"/>
              <a:t>CNN</a:t>
            </a:r>
            <a:r>
              <a:rPr lang="zh-CN" altLang="en-US" sz="2400" dirty="0"/>
              <a:t>，和两个损失函数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输入：             和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输出：参与损失项的计算，用     表示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50E338-BFEB-493A-A9DC-42385CEB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986" y="2317476"/>
            <a:ext cx="927976" cy="4865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DD5544-76D0-4292-ACBD-DFCFDD830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678" y="2347319"/>
            <a:ext cx="1111107" cy="5510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011DD26-4BA5-451D-A3C6-B53C2C3FD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489" y="3865833"/>
            <a:ext cx="5744377" cy="6573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D471AC1-ED40-44B1-AF8F-3CFFEAFDF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489" y="4574595"/>
            <a:ext cx="3791479" cy="5715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662AD8B-ADD0-4062-9881-B98CCEDE5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489" y="5272371"/>
            <a:ext cx="4305901" cy="66684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D65F000-C2C0-4389-9DD6-0E8928E91573}"/>
              </a:ext>
            </a:extLst>
          </p:cNvPr>
          <p:cNvSpPr txBox="1"/>
          <p:nvPr/>
        </p:nvSpPr>
        <p:spPr>
          <a:xfrm>
            <a:off x="10391507" y="40098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（平滑反射层）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9506CB-1970-4F66-8E48-67BE73606F76}"/>
              </a:ext>
            </a:extLst>
          </p:cNvPr>
          <p:cNvSpPr txBox="1"/>
          <p:nvPr/>
        </p:nvSpPr>
        <p:spPr>
          <a:xfrm>
            <a:off x="9024910" y="4574595"/>
            <a:ext cx="226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（使弱光域的反射层尽量接近正常光）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7365B6-F0D9-4BDA-AAC4-863760EF7787}"/>
              </a:ext>
            </a:extLst>
          </p:cNvPr>
          <p:cNvSpPr txBox="1"/>
          <p:nvPr/>
        </p:nvSpPr>
        <p:spPr>
          <a:xfrm>
            <a:off x="9251390" y="5450532"/>
            <a:ext cx="226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（抑制反射层噪声）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55D30D8-7477-460D-B8C8-BC72658A69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7607" y="2953868"/>
            <a:ext cx="403817" cy="6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2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FA6F4-7314-4DCB-A100-73BAC937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NCBC</a:t>
            </a:r>
            <a:r>
              <a:rPr lang="zh-CN" altLang="en-US" dirty="0"/>
              <a:t>模块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04C5C0-95DE-4DA0-8EF5-1F40BCC1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A418106-FB74-4098-AEA6-D9B330C18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498" y="1246417"/>
            <a:ext cx="3991276" cy="311514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D90BAC-6A2B-4FFE-8B00-3EA4241C8C8B}"/>
              </a:ext>
            </a:extLst>
          </p:cNvPr>
          <p:cNvSpPr txBox="1"/>
          <p:nvPr/>
        </p:nvSpPr>
        <p:spPr>
          <a:xfrm>
            <a:off x="5333808" y="1603659"/>
            <a:ext cx="54697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包含：一个简单</a:t>
            </a:r>
            <a:r>
              <a:rPr lang="en-US" altLang="zh-CN" sz="2400" dirty="0"/>
              <a:t>CNN</a:t>
            </a:r>
            <a:r>
              <a:rPr lang="zh-CN" altLang="en-US" sz="2400" dirty="0"/>
              <a:t>，和两个损失函数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输入：             和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输出：参与损失项的计算，用     表示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50E338-BFEB-493A-A9DC-42385CEB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986" y="2317476"/>
            <a:ext cx="927976" cy="4865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DD5544-76D0-4292-ACBD-DFCFDD830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678" y="2347319"/>
            <a:ext cx="1111107" cy="55103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D65F000-C2C0-4389-9DD6-0E8928E91573}"/>
              </a:ext>
            </a:extLst>
          </p:cNvPr>
          <p:cNvSpPr txBox="1"/>
          <p:nvPr/>
        </p:nvSpPr>
        <p:spPr>
          <a:xfrm>
            <a:off x="9791424" y="3770709"/>
            <a:ext cx="2066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（使低光域反射层的全局信息尽量接近正常光，以保证色调不失真）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F5A11B-9490-4AA8-8625-1448C693E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568" y="3888346"/>
            <a:ext cx="4818907" cy="7204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8337284-2C48-4D7E-9413-9007E50AB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7607" y="2953868"/>
            <a:ext cx="403817" cy="6145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C8A9EB-072D-4B7C-89A7-5DB00E83C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8568" y="5202254"/>
            <a:ext cx="5469768" cy="8111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D5DA96-FCD4-42FE-A5DF-539AEFEBC9D4}"/>
              </a:ext>
            </a:extLst>
          </p:cNvPr>
          <p:cNvSpPr txBox="1"/>
          <p:nvPr/>
        </p:nvSpPr>
        <p:spPr>
          <a:xfrm>
            <a:off x="2453640" y="538075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模块总损失函数：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24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DEB75-DBE7-4C4A-A057-AD0258B0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增强网络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4F0418-95AF-4C69-9E29-A48C265C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29" name="内容占位符 28">
            <a:extLst>
              <a:ext uri="{FF2B5EF4-FFF2-40B4-BE49-F238E27FC236}">
                <a16:creationId xmlns:a16="http://schemas.microsoft.com/office/drawing/2014/main" id="{7B64B39B-06DD-4015-B675-7E1F41613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00" y="1000124"/>
            <a:ext cx="9832999" cy="5333657"/>
          </a:xfr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3E9F39-4777-4CBE-99FA-26A0D48063E5}"/>
              </a:ext>
            </a:extLst>
          </p:cNvPr>
          <p:cNvSpPr txBox="1"/>
          <p:nvPr/>
        </p:nvSpPr>
        <p:spPr>
          <a:xfrm>
            <a:off x="5948037" y="2782669"/>
            <a:ext cx="2801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输入：</a:t>
            </a:r>
            <a:r>
              <a:rPr lang="en-US" altLang="zh-CN" dirty="0"/>
              <a:t>concat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通道</a:t>
            </a:r>
            <a:endParaRPr lang="en-US" altLang="zh-CN" dirty="0"/>
          </a:p>
          <a:p>
            <a:r>
              <a:rPr lang="zh-CN" altLang="en-US" dirty="0"/>
              <a:t>输出：</a:t>
            </a:r>
            <a:r>
              <a:rPr lang="en-US" altLang="zh-CN" dirty="0"/>
              <a:t>1</a:t>
            </a:r>
            <a:r>
              <a:rPr lang="zh-CN" altLang="en-US" dirty="0"/>
              <a:t>通道</a:t>
            </a:r>
            <a:endParaRPr lang="en-US" altLang="zh-CN" dirty="0"/>
          </a:p>
          <a:p>
            <a:r>
              <a:rPr lang="zh-CN" altLang="en-US" dirty="0"/>
              <a:t>（参考</a:t>
            </a:r>
            <a:r>
              <a:rPr lang="en-US" altLang="zh-CN" dirty="0"/>
              <a:t>RetinexNet</a:t>
            </a:r>
            <a:r>
              <a:rPr lang="zh-CN" altLang="en-US" dirty="0"/>
              <a:t>）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79DF276-3B80-4383-BD28-2FAFE0D3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122" y="2961008"/>
            <a:ext cx="3352534" cy="18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4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DEB75-DBE7-4C4A-A057-AD0258B0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增强网络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4F0418-95AF-4C69-9E29-A48C265C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7EDED8-CADC-433B-A3D2-0F77A9A71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结构：与分解网络极其相似的</a:t>
            </a:r>
            <a:r>
              <a:rPr lang="en-US" altLang="zh-CN" dirty="0"/>
              <a:t>U-Net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效果主要依赖于损失函数。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5F6680-A11B-4AAC-AD83-A60B7006E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增强阶段的损失函数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CC3B97-44A2-4F42-A2DF-72844EC20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" y="3202519"/>
            <a:ext cx="4999990" cy="6498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51EEFB-6F04-48C3-972F-B78CA81B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30" y="4031802"/>
            <a:ext cx="3658111" cy="5906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B1EAA3-8771-42CE-8172-F4A6F4FE1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30" y="4667549"/>
            <a:ext cx="6288875" cy="68589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2C9E997-E6F5-49E2-85C5-6E3F01ED8A0A}"/>
              </a:ext>
            </a:extLst>
          </p:cNvPr>
          <p:cNvSpPr txBox="1"/>
          <p:nvPr/>
        </p:nvSpPr>
        <p:spPr>
          <a:xfrm>
            <a:off x="6903629" y="4812563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（用感知损失，保持纹理信息的不变，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  </a:t>
            </a:r>
            <a:r>
              <a:rPr lang="zh-CN" altLang="en-US" dirty="0">
                <a:solidFill>
                  <a:srgbClr val="FF0000"/>
                </a:solidFill>
              </a:rPr>
              <a:t>代表</a:t>
            </a:r>
            <a:r>
              <a:rPr lang="en-US" altLang="zh-CN" dirty="0">
                <a:solidFill>
                  <a:srgbClr val="FF0000"/>
                </a:solidFill>
              </a:rPr>
              <a:t>VGG16</a:t>
            </a:r>
            <a:r>
              <a:rPr lang="zh-CN" altLang="en-US" dirty="0">
                <a:solidFill>
                  <a:srgbClr val="FF0000"/>
                </a:solidFill>
              </a:rPr>
              <a:t>提取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1F48D9-5C97-4E1B-8FCE-92E72D1814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52"/>
          <a:stretch/>
        </p:blipFill>
        <p:spPr>
          <a:xfrm>
            <a:off x="7244344" y="5156010"/>
            <a:ext cx="219106" cy="3405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B483B64-020D-4CE4-AAEF-30BCB1204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186" y="5458894"/>
            <a:ext cx="5449182" cy="92063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8584AAD-D09B-42F5-8D65-FE281CA0D8A9}"/>
              </a:ext>
            </a:extLst>
          </p:cNvPr>
          <p:cNvSpPr txBox="1"/>
          <p:nvPr/>
        </p:nvSpPr>
        <p:spPr>
          <a:xfrm>
            <a:off x="6080760" y="5724249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（保持锐度和平滑度之间的平衡，不要太过平滑）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4B3BC28-18BA-4CA1-B31E-A40491299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971" y="2638864"/>
            <a:ext cx="5739852" cy="4802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F04231-DAF3-47B4-9EA3-59F1C1F61353}"/>
              </a:ext>
            </a:extLst>
          </p:cNvPr>
          <p:cNvSpPr txBox="1"/>
          <p:nvPr/>
        </p:nvSpPr>
        <p:spPr>
          <a:xfrm>
            <a:off x="5639874" y="338449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（重建损失）</a:t>
            </a:r>
          </a:p>
        </p:txBody>
      </p:sp>
    </p:spTree>
    <p:extLst>
      <p:ext uri="{BB962C8B-B14F-4D97-AF65-F5344CB8AC3E}">
        <p14:creationId xmlns:p14="http://schemas.microsoft.com/office/powerpoint/2010/main" val="3367003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00B5F-26B7-4C58-9E5C-7E6764C5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12E137-93CF-4398-ABB6-1F6646A8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76CD48-B38A-47EB-9A3A-A7E6928F2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LOL</a:t>
            </a:r>
            <a:r>
              <a:rPr lang="zh-CN" altLang="en-US" dirty="0"/>
              <a:t>训练集和验证集</a:t>
            </a:r>
            <a:endParaRPr lang="en-US" altLang="zh-CN" dirty="0"/>
          </a:p>
          <a:p>
            <a:r>
              <a:rPr lang="zh-CN" altLang="en-US" dirty="0"/>
              <a:t>还在几个被广泛使用的数据集上进行了测试：</a:t>
            </a:r>
            <a:r>
              <a:rPr lang="en-US" altLang="zh-CN" dirty="0"/>
              <a:t>DICM</a:t>
            </a:r>
            <a:r>
              <a:rPr lang="zh-CN" altLang="en-US" dirty="0"/>
              <a:t>、</a:t>
            </a:r>
            <a:r>
              <a:rPr lang="en-US" altLang="zh-CN" dirty="0"/>
              <a:t>LIME</a:t>
            </a:r>
            <a:r>
              <a:rPr lang="zh-CN" altLang="en-US" dirty="0"/>
              <a:t>、</a:t>
            </a:r>
            <a:r>
              <a:rPr lang="en-US" altLang="zh-CN" dirty="0"/>
              <a:t>MEF</a:t>
            </a:r>
          </a:p>
          <a:p>
            <a:r>
              <a:rPr lang="zh-CN" altLang="en-US" dirty="0"/>
              <a:t>量化评估指标：</a:t>
            </a:r>
            <a:r>
              <a:rPr lang="en-US" altLang="zh-CN" dirty="0"/>
              <a:t>PSNR</a:t>
            </a:r>
            <a:r>
              <a:rPr lang="zh-CN" altLang="en-US" dirty="0"/>
              <a:t>、</a:t>
            </a:r>
            <a:r>
              <a:rPr lang="en-US" altLang="zh-CN" dirty="0"/>
              <a:t>SSIM</a:t>
            </a:r>
            <a:r>
              <a:rPr lang="zh-CN" altLang="en-US" dirty="0"/>
              <a:t>、</a:t>
            </a:r>
            <a:r>
              <a:rPr lang="en-US" altLang="zh-CN" dirty="0"/>
              <a:t>LPIPS</a:t>
            </a:r>
            <a:r>
              <a:rPr lang="zh-CN" altLang="en-US" dirty="0"/>
              <a:t>、</a:t>
            </a:r>
            <a:r>
              <a:rPr lang="en-US" altLang="zh-CN" dirty="0"/>
              <a:t>FSIM</a:t>
            </a:r>
            <a:r>
              <a:rPr lang="zh-CN" altLang="en-US" dirty="0"/>
              <a:t>、</a:t>
            </a:r>
            <a:r>
              <a:rPr lang="en-US" altLang="zh-CN" dirty="0"/>
              <a:t>UQI</a:t>
            </a:r>
          </a:p>
          <a:p>
            <a:r>
              <a:rPr lang="zh-CN" altLang="en-US" dirty="0"/>
              <a:t>用 </a:t>
            </a:r>
            <a:r>
              <a:rPr lang="en-US" altLang="zh-CN" dirty="0"/>
              <a:t>Angular Error </a:t>
            </a:r>
            <a:r>
              <a:rPr lang="zh-CN" altLang="en-US" dirty="0"/>
              <a:t>和 </a:t>
            </a:r>
            <a:r>
              <a:rPr lang="en-US" altLang="zh-CN" dirty="0"/>
              <a:t>DeltaE </a:t>
            </a:r>
            <a:r>
              <a:rPr lang="zh-CN" altLang="en-US" dirty="0"/>
              <a:t>作为色调失真的计算指标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855CA4-FCC4-4894-9728-FEA71826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21" y="4635787"/>
            <a:ext cx="8187078" cy="1149064"/>
          </a:xfrm>
          <a:prstGeom prst="rect">
            <a:avLst/>
          </a:prstGeom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BE0BBB56-7E67-4976-ADE4-D4F21CC69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1073149"/>
            <a:ext cx="11064240" cy="662709"/>
          </a:xfrm>
        </p:spPr>
        <p:txBody>
          <a:bodyPr/>
          <a:lstStyle/>
          <a:p>
            <a:r>
              <a:rPr lang="zh-CN" altLang="en-US" dirty="0"/>
              <a:t>实验细节</a:t>
            </a:r>
          </a:p>
        </p:txBody>
      </p:sp>
    </p:spTree>
    <p:extLst>
      <p:ext uri="{BB962C8B-B14F-4D97-AF65-F5344CB8AC3E}">
        <p14:creationId xmlns:p14="http://schemas.microsoft.com/office/powerpoint/2010/main" val="22602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44A28-469A-401D-ACF2-62FF3E2C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C03266-0560-4327-941D-6B2BE133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FAD721E-B337-410C-AF31-C690CF1D7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916" y="1073149"/>
            <a:ext cx="4101497" cy="5463618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DDAFBB-1E0B-4038-94ED-54FAD861F3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消融实验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BB7C5C6D-AAA2-411A-8485-7FAA9306497D}"/>
              </a:ext>
            </a:extLst>
          </p:cNvPr>
          <p:cNvSpPr txBox="1">
            <a:spLocks/>
          </p:cNvSpPr>
          <p:nvPr/>
        </p:nvSpPr>
        <p:spPr>
          <a:xfrm>
            <a:off x="548640" y="1674100"/>
            <a:ext cx="2467276" cy="4261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NCBC</a:t>
            </a:r>
            <a:r>
              <a:rPr lang="zh-CN" altLang="en-US" dirty="0"/>
              <a:t>模块可以增强亮度、抑制噪声、纠正色偏、除去光晕伪影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547659-9D78-4FEF-BD97-EBCD9CD24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18" y="1117291"/>
            <a:ext cx="3827342" cy="54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94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44A28-469A-401D-ACF2-62FF3E2C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C03266-0560-4327-941D-6B2BE133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DDAFBB-1E0B-4038-94ED-54FAD861F3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消融实验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BB7C5C6D-AAA2-411A-8485-7FAA9306497D}"/>
              </a:ext>
            </a:extLst>
          </p:cNvPr>
          <p:cNvSpPr txBox="1">
            <a:spLocks/>
          </p:cNvSpPr>
          <p:nvPr/>
        </p:nvSpPr>
        <p:spPr>
          <a:xfrm>
            <a:off x="548640" y="1674100"/>
            <a:ext cx="10683240" cy="4261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调整</a:t>
            </a:r>
            <a:r>
              <a:rPr lang="en-US" altLang="zh-CN" dirty="0"/>
              <a:t>NCBC</a:t>
            </a:r>
            <a:r>
              <a:rPr lang="zh-CN" altLang="en-US" dirty="0"/>
              <a:t>模块中的</a:t>
            </a:r>
            <a:r>
              <a:rPr lang="en-US" altLang="zh-CN" dirty="0"/>
              <a:t>noise loss</a:t>
            </a:r>
            <a:r>
              <a:rPr lang="zh-CN" altLang="en-US" dirty="0"/>
              <a:t>的权重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1132224-25E2-4855-A8AD-2BC4BB97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99" y="2183711"/>
            <a:ext cx="9373201" cy="38224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80000B7-B257-4846-94A8-F121001E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7194"/>
            <a:ext cx="4305901" cy="66684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EC9BD-C821-469E-8925-D5C9B72CEAED}"/>
              </a:ext>
            </a:extLst>
          </p:cNvPr>
          <p:cNvSpPr txBox="1"/>
          <p:nvPr/>
        </p:nvSpPr>
        <p:spPr>
          <a:xfrm>
            <a:off x="2095791" y="5926297"/>
            <a:ext cx="758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从左到右，随着</a:t>
            </a:r>
            <a:r>
              <a:rPr lang="en-US" altLang="zh-CN" dirty="0"/>
              <a:t>noise loss</a:t>
            </a:r>
            <a:r>
              <a:rPr lang="zh-CN" altLang="en-US" dirty="0"/>
              <a:t>权重增大，反射层趋于光滑，照明层趋于尖锐</a:t>
            </a:r>
          </a:p>
        </p:txBody>
      </p:sp>
    </p:spTree>
    <p:extLst>
      <p:ext uri="{BB962C8B-B14F-4D97-AF65-F5344CB8AC3E}">
        <p14:creationId xmlns:p14="http://schemas.microsoft.com/office/powerpoint/2010/main" val="25845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653143" y="1674674"/>
            <a:ext cx="105672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</a:rPr>
              <a:t>BLNet: A Fast Deep Learning Framework for</a:t>
            </a:r>
            <a:br>
              <a:rPr lang="en-US" altLang="zh-CN" sz="3600" b="1" dirty="0">
                <a:solidFill>
                  <a:schemeClr val="accent1"/>
                </a:solidFill>
              </a:rPr>
            </a:br>
            <a:r>
              <a:rPr lang="en-US" altLang="zh-CN" sz="3600" b="1" dirty="0">
                <a:solidFill>
                  <a:schemeClr val="accent1"/>
                </a:solidFill>
              </a:rPr>
              <a:t>Low-Light Image Enhancement with</a:t>
            </a:r>
            <a:br>
              <a:rPr lang="en-US" altLang="zh-CN" sz="3600" b="1" dirty="0">
                <a:solidFill>
                  <a:schemeClr val="accent1"/>
                </a:solidFill>
              </a:rPr>
            </a:br>
            <a:r>
              <a:rPr lang="en-US" altLang="zh-CN" sz="3600" b="1" dirty="0">
                <a:solidFill>
                  <a:schemeClr val="accent1"/>
                </a:solidFill>
              </a:rPr>
              <a:t>Noise Removal and Color Restoration </a:t>
            </a:r>
            <a:br>
              <a:rPr lang="en-US" altLang="zh-CN" sz="3600" b="1" dirty="0">
                <a:solidFill>
                  <a:schemeClr val="accent1"/>
                </a:solidFill>
              </a:rPr>
            </a:br>
            <a:endParaRPr lang="en-US" altLang="zh-CN" sz="3600" b="1" dirty="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10" y="3561183"/>
            <a:ext cx="3559943" cy="27426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9" b="12068"/>
          <a:stretch>
            <a:fillRect/>
          </a:stretch>
        </p:blipFill>
        <p:spPr>
          <a:xfrm>
            <a:off x="83128" y="167501"/>
            <a:ext cx="3953164" cy="11453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1B7B03-E677-40E4-A4BD-5E692874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DEE086-10D7-4BA8-8D51-C7344F32E552}"/>
              </a:ext>
            </a:extLst>
          </p:cNvPr>
          <p:cNvSpPr txBox="1"/>
          <p:nvPr/>
        </p:nvSpPr>
        <p:spPr>
          <a:xfrm>
            <a:off x="790303" y="3752165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IEEE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3D370-0D2B-4D1E-A7AE-4693B92E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7981CC-01ED-42CA-BA14-5AFB1F8D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F5BA7D-10DF-4209-8C29-15CBD39104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和</a:t>
            </a:r>
            <a:r>
              <a:rPr lang="en-US" altLang="zh-CN" dirty="0"/>
              <a:t>SOTA</a:t>
            </a:r>
            <a:r>
              <a:rPr lang="zh-CN" altLang="en-US" dirty="0"/>
              <a:t>的量化评估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FB1D9F-5540-499B-8552-1619DFB3B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32"/>
          <a:stretch/>
        </p:blipFill>
        <p:spPr>
          <a:xfrm>
            <a:off x="297199" y="2425514"/>
            <a:ext cx="3909078" cy="32781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2D490F-BAA3-4258-AFEA-4F1F47FF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77" y="2396213"/>
            <a:ext cx="3899855" cy="33886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470D32-7CB7-49C8-9D71-8D662562871B}"/>
              </a:ext>
            </a:extLst>
          </p:cNvPr>
          <p:cNvSpPr txBox="1"/>
          <p:nvPr/>
        </p:nvSpPr>
        <p:spPr>
          <a:xfrm>
            <a:off x="426720" y="1883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有监督指标：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5EB063-558C-4B13-9462-FAEB803D8C16}"/>
              </a:ext>
            </a:extLst>
          </p:cNvPr>
          <p:cNvSpPr txBox="1"/>
          <p:nvPr/>
        </p:nvSpPr>
        <p:spPr>
          <a:xfrm>
            <a:off x="4206277" y="188318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Angular Error</a:t>
            </a:r>
            <a:r>
              <a:rPr lang="zh-CN" altLang="en-US" dirty="0"/>
              <a:t>，评估色调：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4A12513-37A2-4D30-929D-182261260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84" y="3429000"/>
            <a:ext cx="3755226" cy="20961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957ABB7-956A-4922-B30E-2B28CA91823E}"/>
              </a:ext>
            </a:extLst>
          </p:cNvPr>
          <p:cNvSpPr txBox="1"/>
          <p:nvPr/>
        </p:nvSpPr>
        <p:spPr>
          <a:xfrm>
            <a:off x="8259984" y="2738344"/>
            <a:ext cx="3899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Gray Entropy (GE)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和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Color Entropy (CE)</a:t>
            </a:r>
            <a:r>
              <a:rPr lang="en-US" altLang="zh-CN" dirty="0"/>
              <a:t> </a:t>
            </a:r>
            <a:r>
              <a:rPr lang="zh-CN" altLang="en-US" dirty="0"/>
              <a:t>，评估图像信息量：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4342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3D370-0D2B-4D1E-A7AE-4693B92E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7981CC-01ED-42CA-BA14-5AFB1F8D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F5BA7D-10DF-4209-8C29-15CBD39104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和</a:t>
            </a:r>
            <a:r>
              <a:rPr lang="en-US" altLang="zh-CN" dirty="0"/>
              <a:t>SOTA</a:t>
            </a:r>
            <a:r>
              <a:rPr lang="zh-CN" altLang="en-US" dirty="0"/>
              <a:t>的量化评估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8A14762-3C80-4F55-9D7D-9D81E665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775" y="1592439"/>
            <a:ext cx="5950586" cy="4805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DAE9CA-0A66-46FE-BD75-B60DA73E79BB}"/>
              </a:ext>
            </a:extLst>
          </p:cNvPr>
          <p:cNvSpPr txBox="1"/>
          <p:nvPr/>
        </p:nvSpPr>
        <p:spPr>
          <a:xfrm>
            <a:off x="477819" y="2119373"/>
            <a:ext cx="50812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本方法在耗时上存在优势，原因在于：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网络结构简单，分解和增强都是</a:t>
            </a:r>
            <a:r>
              <a:rPr lang="en-US" altLang="zh-CN" sz="2400" dirty="0"/>
              <a:t>U-Net</a:t>
            </a:r>
            <a:r>
              <a:rPr lang="zh-CN" altLang="en-US" sz="2400" dirty="0"/>
              <a:t>结构，计算速度快</a:t>
            </a:r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去噪和色调调整的步骤由损失函数进行，没有使用额外的网络，在测试时不耗费额外时间</a:t>
            </a:r>
          </a:p>
        </p:txBody>
      </p:sp>
    </p:spTree>
    <p:extLst>
      <p:ext uri="{BB962C8B-B14F-4D97-AF65-F5344CB8AC3E}">
        <p14:creationId xmlns:p14="http://schemas.microsoft.com/office/powerpoint/2010/main" val="211520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3D370-0D2B-4D1E-A7AE-4693B92E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7981CC-01ED-42CA-BA14-5AFB1F8D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F5BA7D-10DF-4209-8C29-15CBD39104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和</a:t>
            </a:r>
            <a:r>
              <a:rPr lang="en-US" altLang="zh-CN" dirty="0"/>
              <a:t>SOTA</a:t>
            </a:r>
            <a:r>
              <a:rPr lang="zh-CN" altLang="en-US" dirty="0"/>
              <a:t>的视觉评估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C5C1CB-6837-495C-98AE-3801BDC1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46" y="1050243"/>
            <a:ext cx="6893635" cy="55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47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3D370-0D2B-4D1E-A7AE-4693B92E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7981CC-01ED-42CA-BA14-5AFB1F8D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F5BA7D-10DF-4209-8C29-15CBD39104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和</a:t>
            </a:r>
            <a:r>
              <a:rPr lang="en-US" altLang="zh-CN" dirty="0"/>
              <a:t>SOTA</a:t>
            </a:r>
            <a:r>
              <a:rPr lang="zh-CN" altLang="en-US" dirty="0"/>
              <a:t>的视觉评估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8FBBC8-7736-4CFB-B4FC-B49E4D86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21" y="974350"/>
            <a:ext cx="6760456" cy="54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6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5A032-8279-46E2-9EC1-A82B2473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D49242-4334-436C-BFE4-99ADD867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BC0645-D692-4EE1-9E34-B24B24EB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如果图像中存在过暗区域，仍会出现光晕伪影和局部阴影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061FE5-16FC-41B1-B120-752C767F70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不足之处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EEBBD9-A337-4B27-89F9-A528009B3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00" y="2564931"/>
            <a:ext cx="8984547" cy="36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56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973F6-DE86-4DBE-B44D-27B76A46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A13CC1-1BEF-45DC-9373-0C74B751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126750-85FA-4DDD-966F-388015E29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RetinexNet</a:t>
            </a:r>
            <a:r>
              <a:rPr lang="zh-CN" altLang="en-US" dirty="0"/>
              <a:t>的工作上进行了改进，解决了前者的不足，效果有明显提升。</a:t>
            </a:r>
            <a:endParaRPr lang="en-US" altLang="zh-CN" dirty="0"/>
          </a:p>
          <a:p>
            <a:r>
              <a:rPr lang="zh-CN" altLang="en-US" dirty="0"/>
              <a:t>提出</a:t>
            </a:r>
            <a:r>
              <a:rPr lang="en-US" altLang="zh-CN" dirty="0"/>
              <a:t>NCBC</a:t>
            </a:r>
            <a:r>
              <a:rPr lang="zh-CN" altLang="en-US" dirty="0"/>
              <a:t>模块，用损失函数替代专门的网络，在保证结果质量的同时降低处理耗时。</a:t>
            </a:r>
            <a:endParaRPr lang="en-US" altLang="zh-CN" dirty="0"/>
          </a:p>
          <a:p>
            <a:r>
              <a:rPr lang="zh-CN" altLang="en-US" dirty="0"/>
              <a:t>实验结果展示比较全面，在量化指标中，用</a:t>
            </a:r>
            <a:r>
              <a:rPr lang="en-US" altLang="zh-CN" dirty="0"/>
              <a:t>Angular Error</a:t>
            </a:r>
            <a:r>
              <a:rPr lang="zh-CN" altLang="en-US" dirty="0"/>
              <a:t>来评估色调，用</a:t>
            </a:r>
            <a:r>
              <a:rPr lang="en-US" altLang="zh-CN" dirty="0"/>
              <a:t>GE</a:t>
            </a:r>
            <a:r>
              <a:rPr lang="zh-CN" altLang="en-US" dirty="0"/>
              <a:t>和</a:t>
            </a:r>
            <a:r>
              <a:rPr lang="en-US" altLang="zh-CN" dirty="0"/>
              <a:t>CE</a:t>
            </a:r>
            <a:r>
              <a:rPr lang="zh-CN" altLang="en-US" dirty="0"/>
              <a:t>来评估图像信息量，以展示算法在这两个层面上的效果。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DA491B-E975-4EC2-8EDF-C4713E410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工作亮点</a:t>
            </a:r>
          </a:p>
        </p:txBody>
      </p:sp>
    </p:spTree>
    <p:extLst>
      <p:ext uri="{BB962C8B-B14F-4D97-AF65-F5344CB8AC3E}">
        <p14:creationId xmlns:p14="http://schemas.microsoft.com/office/powerpoint/2010/main" val="4221999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653143" y="1674674"/>
            <a:ext cx="105672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</a:rPr>
              <a:t>Learning to Enhance Low-Light Images with a Synthetic-Real Interaction Training</a:t>
            </a:r>
            <a:br>
              <a:rPr lang="en-US" altLang="zh-CN" sz="3600" b="1" dirty="0">
                <a:solidFill>
                  <a:schemeClr val="accent1"/>
                </a:solidFill>
              </a:rPr>
            </a:br>
            <a:r>
              <a:rPr lang="en-US" altLang="zh-CN" sz="3600" b="1" dirty="0">
                <a:solidFill>
                  <a:schemeClr val="accent1"/>
                </a:solidFill>
              </a:rPr>
              <a:t>Strategy </a:t>
            </a:r>
            <a:br>
              <a:rPr lang="en-US" altLang="zh-CN" sz="3600" b="1" dirty="0">
                <a:solidFill>
                  <a:schemeClr val="accent1"/>
                </a:solidFill>
              </a:rPr>
            </a:br>
            <a:br>
              <a:rPr lang="en-US" altLang="zh-CN" sz="3600" b="1" dirty="0">
                <a:solidFill>
                  <a:schemeClr val="accent1"/>
                </a:solidFill>
              </a:rPr>
            </a:br>
            <a:endParaRPr lang="en-US" altLang="zh-CN" sz="3600" b="1" dirty="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10" y="3561183"/>
            <a:ext cx="3559943" cy="27426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9" b="12068"/>
          <a:stretch>
            <a:fillRect/>
          </a:stretch>
        </p:blipFill>
        <p:spPr>
          <a:xfrm>
            <a:off x="83128" y="167501"/>
            <a:ext cx="3953164" cy="11453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1B7B03-E677-40E4-A4BD-5E692874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DEE086-10D7-4BA8-8D51-C7344F32E552}"/>
              </a:ext>
            </a:extLst>
          </p:cNvPr>
          <p:cNvSpPr txBox="1"/>
          <p:nvPr/>
        </p:nvSpPr>
        <p:spPr>
          <a:xfrm>
            <a:off x="790303" y="3752165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ICDH 2020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35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7ADC0-1118-41A0-8B4E-8D6692A6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7C3F31-3866-4620-B082-45610B83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0F07A9-D93C-46B9-8D58-E72A79090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现存的深度网络忽视了网络强大的描写能力。它们倾向于设计复杂的网络结构，包含大量参数，定义多种损失函数。这导致了参数的冗余和计算上的压力。</a:t>
            </a:r>
            <a:endParaRPr lang="en-US" altLang="zh-CN" dirty="0"/>
          </a:p>
          <a:p>
            <a:r>
              <a:rPr lang="zh-CN" altLang="en-US" dirty="0"/>
              <a:t>为了解决这个问题，我们研究了一个新颖的训练策略，去挖掘网络强大的描写能力。这篇工作是领域内首次尝试这个思路的工作。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EF2EE7-CE48-4995-B418-1510D74F74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663593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3DD61-97C6-471A-8590-31321009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84EC6C-0C35-43B4-9BC9-1A6274FA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DE9A25-4201-49B0-A3D1-FEE58333F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设计了一个具有强大描写能力的网络，同时具有更少的参数。</a:t>
            </a:r>
            <a:endParaRPr lang="en-US" altLang="zh-CN" dirty="0"/>
          </a:p>
          <a:p>
            <a:r>
              <a:rPr lang="zh-CN" altLang="en-US" dirty="0"/>
              <a:t>参考</a:t>
            </a:r>
            <a:r>
              <a:rPr lang="en-US" altLang="zh-CN" dirty="0"/>
              <a:t>Retinex</a:t>
            </a:r>
            <a:r>
              <a:rPr lang="zh-CN" altLang="en-US" dirty="0"/>
              <a:t>理论，用这个网络从图像中得到其照明层，再相除得到其反射层，将其反射层作为最终增强结果。</a:t>
            </a:r>
            <a:endParaRPr lang="en-US" altLang="zh-CN" dirty="0"/>
          </a:p>
          <a:p>
            <a:r>
              <a:rPr lang="zh-CN" altLang="en-US" dirty="0"/>
              <a:t>含</a:t>
            </a:r>
            <a:r>
              <a:rPr lang="en-US" altLang="zh-CN" dirty="0"/>
              <a:t>26</a:t>
            </a:r>
            <a:r>
              <a:rPr lang="zh-CN" altLang="en-US" dirty="0"/>
              <a:t>个卷积层的残差网络，文章详细描述了结构设计。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CC7754-8FBB-4037-AC5E-C20A85827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网络结构</a:t>
            </a:r>
          </a:p>
        </p:txBody>
      </p:sp>
    </p:spTree>
    <p:extLst>
      <p:ext uri="{BB962C8B-B14F-4D97-AF65-F5344CB8AC3E}">
        <p14:creationId xmlns:p14="http://schemas.microsoft.com/office/powerpoint/2010/main" val="3588893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3DD61-97C6-471A-8590-31321009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84EC6C-0C35-43B4-9BC9-1A6274FA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DE9A25-4201-49B0-A3D1-FEE58333F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广受认可的一个观点是，训练数据的分布决定了深度学习的表现。</a:t>
            </a:r>
            <a:endParaRPr lang="en-US" altLang="zh-CN" dirty="0"/>
          </a:p>
          <a:p>
            <a:r>
              <a:rPr lang="zh-CN" altLang="en-US" dirty="0"/>
              <a:t>但是，如何对训练数据去建立训练的流程，也是同等重要的。</a:t>
            </a:r>
            <a:endParaRPr lang="en-US" altLang="zh-CN" dirty="0"/>
          </a:p>
          <a:p>
            <a:r>
              <a:rPr lang="zh-CN" altLang="en-US" dirty="0"/>
              <a:t>现存的弱光增强工作，都考虑通过一个单步的训练</a:t>
            </a:r>
            <a:r>
              <a:rPr lang="en-US" altLang="zh-CN" dirty="0"/>
              <a:t>pipeline</a:t>
            </a:r>
            <a:r>
              <a:rPr lang="zh-CN" altLang="en-US" dirty="0"/>
              <a:t>去训练参数。一个广泛使用的训练策略是，直接去使用真实的成对数据集，比如</a:t>
            </a:r>
            <a:r>
              <a:rPr lang="en-US" altLang="zh-CN" dirty="0"/>
              <a:t>MIT-Adobe 5K dataset </a:t>
            </a:r>
            <a:r>
              <a:rPr lang="zh-CN" altLang="en-US" dirty="0"/>
              <a:t>，学习一个从弱光到正常光间的映射是困难的，因此给网络结构和损失函数的设计带来许多阻碍，导致设计出来的网络含有很大的参数量。</a:t>
            </a:r>
            <a:endParaRPr lang="en-US" altLang="zh-CN" dirty="0"/>
          </a:p>
          <a:p>
            <a:r>
              <a:rPr lang="zh-CN" altLang="en-US" dirty="0"/>
              <a:t>但是，我们设计的网络是轻量的，因此不能通过单步训练</a:t>
            </a:r>
            <a:r>
              <a:rPr lang="en-US" altLang="zh-CN" dirty="0"/>
              <a:t>pipeline</a:t>
            </a:r>
            <a:r>
              <a:rPr lang="zh-CN" altLang="en-US" dirty="0"/>
              <a:t>获得理想结果。</a:t>
            </a:r>
            <a:endParaRPr lang="en-US" altLang="zh-CN" dirty="0"/>
          </a:p>
          <a:p>
            <a:r>
              <a:rPr lang="zh-CN" altLang="en-US" dirty="0"/>
              <a:t>因此，考虑用训练策略来达到满意的结果。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CC7754-8FBB-4037-AC5E-C20A85827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NimbusRomNo9L-ReguItal"/>
              </a:rPr>
              <a:t>Synthetic-Real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Ital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NimbusRomNo9L-ReguItal"/>
              </a:rPr>
              <a:t>迭代训练策略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1874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2C56D-7562-4099-A883-141FDD42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理论基础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73359E-2BB8-436B-9245-7E6B3027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E63626-F4AE-40B9-AE7B-3EE88FBB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一张图像</a:t>
            </a:r>
            <a:r>
              <a:rPr lang="en-US" altLang="zh-CN" dirty="0"/>
              <a:t>S</a:t>
            </a:r>
            <a:r>
              <a:rPr lang="zh-CN" altLang="en-US" dirty="0"/>
              <a:t>，可以被分解为照明层</a:t>
            </a:r>
            <a:r>
              <a:rPr lang="en-US" altLang="zh-CN" dirty="0"/>
              <a:t>I</a:t>
            </a:r>
            <a:r>
              <a:rPr lang="zh-CN" altLang="en-US" dirty="0"/>
              <a:t>和反射层</a:t>
            </a:r>
            <a:r>
              <a:rPr lang="en-US" altLang="zh-CN" dirty="0"/>
              <a:t>R</a:t>
            </a:r>
            <a:r>
              <a:rPr lang="zh-CN" altLang="en-US" dirty="0"/>
              <a:t>两个部分，其中照明层为单通道图像，反射层为</a:t>
            </a:r>
            <a:r>
              <a:rPr lang="en-US" altLang="zh-CN" dirty="0"/>
              <a:t>3</a:t>
            </a:r>
            <a:r>
              <a:rPr lang="zh-CN" altLang="en-US" dirty="0"/>
              <a:t>通道图像。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照明层</a:t>
            </a:r>
            <a:r>
              <a:rPr lang="en-US" altLang="zh-CN" dirty="0"/>
              <a:t>I</a:t>
            </a:r>
            <a:r>
              <a:rPr lang="zh-CN" altLang="en-US" dirty="0"/>
              <a:t>：低频信息，亮度的强度和分布。</a:t>
            </a:r>
            <a:endParaRPr lang="en-US" altLang="zh-CN" dirty="0"/>
          </a:p>
          <a:p>
            <a:r>
              <a:rPr lang="zh-CN" altLang="en-US" dirty="0"/>
              <a:t>反射层</a:t>
            </a:r>
            <a:r>
              <a:rPr lang="en-US" altLang="zh-CN" dirty="0"/>
              <a:t>R</a:t>
            </a:r>
            <a:r>
              <a:rPr lang="zh-CN" altLang="en-US" dirty="0"/>
              <a:t>：高频信息，语义信息如场景、纹理、细节等。</a:t>
            </a:r>
            <a:endParaRPr lang="en-US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2574C1-5F4B-48FF-B78F-056B8F060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Retinex</a:t>
            </a:r>
            <a:r>
              <a:rPr lang="zh-CN" altLang="en-US" dirty="0"/>
              <a:t>理论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0B5618-AEF4-43EF-A262-7E5B8874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563" y="2895600"/>
            <a:ext cx="2956393" cy="8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29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6D707-593E-477F-AB78-62671A26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A8FB0C-D0A7-49F7-99A4-5413D4E4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8B1133-4BB6-4505-A29F-09937F47D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不仅用了真实图像对，也合成了成对数据。</a:t>
            </a:r>
            <a:endParaRPr lang="en-US" altLang="zh-CN" dirty="0"/>
          </a:p>
          <a:p>
            <a:r>
              <a:rPr lang="zh-CN" altLang="en-US" dirty="0"/>
              <a:t>考虑平滑度之间的联系，将深度作为照明层。此处用的是</a:t>
            </a:r>
            <a:r>
              <a:rPr lang="en-US" altLang="zh-CN" dirty="0"/>
              <a:t>NYU Depth dataset </a:t>
            </a:r>
            <a:r>
              <a:rPr lang="zh-CN" altLang="en-US" dirty="0"/>
              <a:t>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4D8FE8-F50E-4B7A-960F-1933D5563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NimbusRomNo9L-ReguItal"/>
              </a:rPr>
              <a:t>Synthetic-Real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Ital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NimbusRomNo9L-ReguItal"/>
              </a:rPr>
              <a:t>迭代训练策略</a:t>
            </a:r>
            <a:endParaRPr lang="zh-CN" altLang="en-US" sz="4800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8F512F-D762-444E-8215-8FECEBD3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20" y="3223324"/>
            <a:ext cx="5020946" cy="29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74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6D707-593E-477F-AB78-62671A26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A8FB0C-D0A7-49F7-99A4-5413D4E4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8B1133-4BB6-4505-A29F-09937F47D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用合成训练机制去引导生成平滑的照明层。合成训练阶段不是用来获取理想增强结果（即反射层）的，而是用来获取中间成分（即照明层）的。</a:t>
            </a:r>
            <a:endParaRPr lang="en-US" altLang="zh-CN" dirty="0"/>
          </a:p>
          <a:p>
            <a:r>
              <a:rPr lang="zh-CN" altLang="en-US" dirty="0"/>
              <a:t>之后，真实训练阶段是用来纠正照明层、获得理想增强结果的。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4D8FE8-F50E-4B7A-960F-1933D5563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NimbusRomNo9L-ReguItal"/>
              </a:rPr>
              <a:t>Synthetic-Real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Ital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NimbusRomNo9L-ReguItal"/>
              </a:rPr>
              <a:t>迭代训练策略</a:t>
            </a:r>
            <a:endParaRPr lang="zh-CN" altLang="en-US" sz="4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590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5F753-F0BB-4901-82B3-C2D0CD59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E9770-3DD2-451F-9B74-EF2D5DE6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24B044-9AF9-4359-965B-5BF5B1105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简单的损失函数，只用到</a:t>
            </a:r>
            <a:r>
              <a:rPr lang="en-US" altLang="zh-CN" dirty="0"/>
              <a:t>MSE</a:t>
            </a:r>
            <a:r>
              <a:rPr lang="zh-CN" altLang="en-US" dirty="0"/>
              <a:t>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C0BF6B-59B0-4B21-9665-265115744C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训练损失函数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CF9F5B-72B1-4C4E-891A-DC148D89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25" y="2567427"/>
            <a:ext cx="6465746" cy="17231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743FFB-F087-45BE-9F85-7B061D6666AD}"/>
              </a:ext>
            </a:extLst>
          </p:cNvPr>
          <p:cNvSpPr txBox="1"/>
          <p:nvPr/>
        </p:nvSpPr>
        <p:spPr>
          <a:xfrm>
            <a:off x="1630679" y="4636731"/>
            <a:ext cx="4238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：弱光的照明层</a:t>
            </a:r>
            <a:endParaRPr lang="en-US" altLang="zh-CN" sz="2400" dirty="0"/>
          </a:p>
          <a:p>
            <a:r>
              <a:rPr lang="zh-CN" altLang="en-US" sz="2400" dirty="0"/>
              <a:t>：真实深度</a:t>
            </a:r>
            <a:endParaRPr lang="en-US" altLang="zh-CN" sz="2400" dirty="0"/>
          </a:p>
          <a:p>
            <a:r>
              <a:rPr lang="zh-CN" altLang="en-US" sz="2400" dirty="0"/>
              <a:t>：弱光输入图像</a:t>
            </a:r>
            <a:endParaRPr lang="en-US" altLang="zh-CN" sz="2400" dirty="0"/>
          </a:p>
          <a:p>
            <a:r>
              <a:rPr lang="zh-CN" altLang="en-US" sz="2400" dirty="0"/>
              <a:t>：真实反射层</a:t>
            </a:r>
            <a:r>
              <a:rPr lang="zh-CN" altLang="en-US" sz="1050" dirty="0"/>
              <a:t>（指的可能是对应的正常光图像）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F5B894-9F77-4173-8E2E-8D57CE6B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56" y="4636731"/>
            <a:ext cx="264324" cy="4581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34F129-E23E-4F0C-99BE-EDB41D4CF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168" y="5326689"/>
            <a:ext cx="322410" cy="4581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A530B36-4938-477F-BDD5-B1FC1A3E3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909" y="5030487"/>
            <a:ext cx="344928" cy="3606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B5184A6-4061-42DA-9A0A-4D1E23A62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09" y="5738919"/>
            <a:ext cx="333669" cy="39325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EF79719-DE12-4457-BA68-A255461E8D28}"/>
              </a:ext>
            </a:extLst>
          </p:cNvPr>
          <p:cNvSpPr txBox="1"/>
          <p:nvPr/>
        </p:nvSpPr>
        <p:spPr>
          <a:xfrm>
            <a:off x="4576123" y="4795292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论文强调：使用的损失非常简单，无需任何正则化。</a:t>
            </a:r>
            <a:endParaRPr lang="en-US" altLang="zh-CN" sz="2400" dirty="0"/>
          </a:p>
          <a:p>
            <a:r>
              <a:rPr lang="zh-CN" altLang="en-US" sz="2400" dirty="0"/>
              <a:t>与弱光增强领域的其他</a:t>
            </a:r>
            <a:r>
              <a:rPr lang="en-US" altLang="zh-CN" sz="2400" dirty="0"/>
              <a:t>SOTA</a:t>
            </a:r>
            <a:r>
              <a:rPr lang="zh-CN" altLang="en-US" sz="2400" dirty="0"/>
              <a:t>方法比，是突破性的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16016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DA76-B2AA-4AA5-934B-F009509E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实验论证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7AF649-96B4-4F91-96C7-4175DBCA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0E5B7E-D68D-4656-BD61-6767511A2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" y="1625687"/>
            <a:ext cx="11064240" cy="426171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论文的主要贡献在于这个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NimbusRomNo9L-ReguItal"/>
              </a:rPr>
              <a:t>Synthetic-Real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NimbusRomNo9L-ReguItal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NimbusRomNo9L-ReguItal"/>
              </a:rPr>
              <a:t>迭代训练策略。</a:t>
            </a:r>
            <a:endParaRPr lang="en-US" altLang="zh-CN" b="0" dirty="0">
              <a:solidFill>
                <a:srgbClr val="000000"/>
              </a:solidFill>
              <a:effectLst/>
              <a:latin typeface="NimbusRomNo9L-ReguItal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NimbusRomNo9L-ReguItal"/>
              </a:rPr>
              <a:t>只用真实图像对训练，迭代了</a:t>
            </a:r>
            <a:r>
              <a:rPr lang="en-US" altLang="zh-CN" dirty="0">
                <a:solidFill>
                  <a:srgbClr val="000000"/>
                </a:solidFill>
                <a:latin typeface="NimbusRomNo9L-ReguItal"/>
              </a:rPr>
              <a:t>600</a:t>
            </a:r>
            <a:r>
              <a:rPr lang="zh-CN" altLang="en-US" dirty="0">
                <a:solidFill>
                  <a:srgbClr val="000000"/>
                </a:solidFill>
                <a:latin typeface="NimbusRomNo9L-ReguItal"/>
              </a:rPr>
              <a:t>个</a:t>
            </a:r>
            <a:r>
              <a:rPr lang="en-US" altLang="zh-CN" dirty="0">
                <a:solidFill>
                  <a:srgbClr val="000000"/>
                </a:solidFill>
                <a:latin typeface="NimbusRomNo9L-ReguItal"/>
              </a:rPr>
              <a:t>epoch</a:t>
            </a:r>
            <a:r>
              <a:rPr lang="zh-CN" altLang="en-US" dirty="0">
                <a:solidFill>
                  <a:srgbClr val="000000"/>
                </a:solidFill>
                <a:latin typeface="NimbusRomNo9L-ReguItal"/>
              </a:rPr>
              <a:t>，照明层和反射层仍存在伪影。因为网络和损失函数都太过简单，难以解决困难的任务。</a:t>
            </a:r>
            <a:endParaRPr lang="en-US" altLang="zh-CN" dirty="0">
              <a:solidFill>
                <a:srgbClr val="000000"/>
              </a:solidFill>
              <a:latin typeface="NimbusRomNo9L-ReguItal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NimbusRomNo9L-ReguItal"/>
              </a:rPr>
              <a:t>只用合成图像对训练，可以避免伪影，但亮度和色调都不令人满意，因为合成图像和真实图像存在差异。</a:t>
            </a:r>
            <a:endParaRPr lang="en-US" altLang="zh-CN" dirty="0">
              <a:solidFill>
                <a:srgbClr val="000000"/>
              </a:solidFill>
              <a:latin typeface="NimbusRomNo9L-ReguItal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NimbusRomNo9L-ReguItal"/>
              </a:rPr>
              <a:t>我们的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00"/>
                </a:solidFill>
                <a:latin typeface="NimbusRomNo9L-ReguItal"/>
              </a:rPr>
              <a:t>Synthetic-Real </a:t>
            </a:r>
            <a:r>
              <a:rPr lang="zh-CN" altLang="en-US" dirty="0">
                <a:solidFill>
                  <a:srgbClr val="000000"/>
                </a:solidFill>
                <a:latin typeface="NimbusRomNo9L-ReguItal"/>
              </a:rPr>
              <a:t>训练策略，在相同的训练</a:t>
            </a:r>
            <a:r>
              <a:rPr lang="en-US" altLang="zh-CN" dirty="0">
                <a:solidFill>
                  <a:srgbClr val="000000"/>
                </a:solidFill>
                <a:latin typeface="NimbusRomNo9L-ReguItal"/>
              </a:rPr>
              <a:t>epoch</a:t>
            </a:r>
            <a:r>
              <a:rPr lang="zh-CN" altLang="en-US" dirty="0">
                <a:solidFill>
                  <a:srgbClr val="000000"/>
                </a:solidFill>
                <a:latin typeface="NimbusRomNo9L-ReguItal"/>
              </a:rPr>
              <a:t>下表现得很好，尤其是有效增强亮度、抑制伪影。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6871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74EC7-E437-4C63-82D4-54CD5090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实验论证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8870BB-EE98-46CC-B6EF-0AD896CF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2EB5B294-19E4-44E0-A255-373BCCC82208}"/>
              </a:ext>
            </a:extLst>
          </p:cNvPr>
          <p:cNvSpPr txBox="1">
            <a:spLocks/>
          </p:cNvSpPr>
          <p:nvPr/>
        </p:nvSpPr>
        <p:spPr>
          <a:xfrm>
            <a:off x="563880" y="1168487"/>
            <a:ext cx="11064240" cy="4261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NimbusRomNo9L-ReguIta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C4AE35-154C-43FB-8ED3-9541FD74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3" y="1630219"/>
            <a:ext cx="11127737" cy="41729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0B2732E-F9DB-4C65-A4A9-7DE7CC00F186}"/>
              </a:ext>
            </a:extLst>
          </p:cNvPr>
          <p:cNvSpPr txBox="1"/>
          <p:nvPr/>
        </p:nvSpPr>
        <p:spPr>
          <a:xfrm>
            <a:off x="4272280" y="1196965"/>
            <a:ext cx="1547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NimbusRomNo9L-ReguItal"/>
              </a:rPr>
              <a:t>存在伪影</a:t>
            </a:r>
            <a:endParaRPr lang="en-US" altLang="zh-CN" sz="2400" dirty="0">
              <a:latin typeface="NimbusRomNo9L-ReguItal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A70D28-E0EA-4D16-9372-10F17900B0D7}"/>
              </a:ext>
            </a:extLst>
          </p:cNvPr>
          <p:cNvSpPr txBox="1"/>
          <p:nvPr/>
        </p:nvSpPr>
        <p:spPr>
          <a:xfrm>
            <a:off x="7396480" y="1217556"/>
            <a:ext cx="1966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NimbusRomNo9L-ReguItal"/>
              </a:rPr>
              <a:t>效果不真实</a:t>
            </a:r>
            <a:endParaRPr lang="en-US" altLang="zh-CN" sz="2400" dirty="0">
              <a:latin typeface="NimbusRomNo9L-ReguItal"/>
            </a:endParaRPr>
          </a:p>
        </p:txBody>
      </p:sp>
    </p:spTree>
    <p:extLst>
      <p:ext uri="{BB962C8B-B14F-4D97-AF65-F5344CB8AC3E}">
        <p14:creationId xmlns:p14="http://schemas.microsoft.com/office/powerpoint/2010/main" val="3158713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74EC7-E437-4C63-82D4-54CD5090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实验论证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8870BB-EE98-46CC-B6EF-0AD896CF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9AD9BA0-3835-48DA-994B-1900F1651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332"/>
          <a:stretch/>
        </p:blipFill>
        <p:spPr>
          <a:xfrm>
            <a:off x="2236644" y="2293336"/>
            <a:ext cx="8211408" cy="3922448"/>
          </a:xfr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2EB5B294-19E4-44E0-A255-373BCCC82208}"/>
              </a:ext>
            </a:extLst>
          </p:cNvPr>
          <p:cNvSpPr txBox="1">
            <a:spLocks/>
          </p:cNvSpPr>
          <p:nvPr/>
        </p:nvSpPr>
        <p:spPr>
          <a:xfrm>
            <a:off x="563880" y="1168487"/>
            <a:ext cx="11064240" cy="4261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r>
              <a:rPr lang="zh-CN" altLang="en-US" dirty="0"/>
              <a:t>次迭代的结果与</a:t>
            </a:r>
            <a:r>
              <a:rPr lang="en-US" altLang="zh-CN" dirty="0"/>
              <a:t>1</a:t>
            </a:r>
            <a:r>
              <a:rPr lang="zh-CN" altLang="en-US" dirty="0"/>
              <a:t>次迭代比，视觉效果和量化结果都提高了。</a:t>
            </a:r>
            <a:endParaRPr lang="en-US" altLang="zh-CN" dirty="0"/>
          </a:p>
          <a:p>
            <a:r>
              <a:rPr lang="zh-CN" altLang="en-US" dirty="0">
                <a:solidFill>
                  <a:srgbClr val="000000"/>
                </a:solidFill>
                <a:latin typeface="NimbusRomNo9L-ReguItal"/>
              </a:rPr>
              <a:t>（每个</a:t>
            </a:r>
            <a:r>
              <a:rPr lang="en-US" altLang="zh-CN" dirty="0">
                <a:solidFill>
                  <a:srgbClr val="000000"/>
                </a:solidFill>
                <a:latin typeface="NimbusRomNo9L-ReguItal"/>
              </a:rPr>
              <a:t>iteration</a:t>
            </a:r>
            <a:r>
              <a:rPr lang="zh-CN" altLang="en-US" dirty="0">
                <a:solidFill>
                  <a:srgbClr val="000000"/>
                </a:solidFill>
                <a:latin typeface="NimbusRomNo9L-ReguItal"/>
              </a:rPr>
              <a:t>含</a:t>
            </a:r>
            <a:r>
              <a:rPr lang="en-US" altLang="zh-CN" dirty="0">
                <a:solidFill>
                  <a:srgbClr val="000000"/>
                </a:solidFill>
                <a:latin typeface="NimbusRomNo9L-ReguItal"/>
              </a:rPr>
              <a:t>600</a:t>
            </a:r>
            <a:r>
              <a:rPr lang="zh-CN" altLang="en-US" dirty="0">
                <a:solidFill>
                  <a:srgbClr val="000000"/>
                </a:solidFill>
                <a:latin typeface="NimbusRomNo9L-ReguItal"/>
              </a:rPr>
              <a:t>个</a:t>
            </a:r>
            <a:r>
              <a:rPr lang="en-US" altLang="zh-CN" dirty="0">
                <a:solidFill>
                  <a:srgbClr val="000000"/>
                </a:solidFill>
                <a:latin typeface="NimbusRomNo9L-ReguItal"/>
              </a:rPr>
              <a:t>epoch</a:t>
            </a:r>
            <a:r>
              <a:rPr lang="zh-CN" altLang="en-US" dirty="0">
                <a:solidFill>
                  <a:srgbClr val="000000"/>
                </a:solidFill>
                <a:latin typeface="NimbusRomNo9L-ReguItal"/>
              </a:rPr>
              <a:t>）</a:t>
            </a:r>
            <a:endParaRPr lang="en-US" altLang="zh-CN" dirty="0">
              <a:solidFill>
                <a:srgbClr val="000000"/>
              </a:solidFill>
              <a:latin typeface="NimbusRomNo9L-ReguItal"/>
            </a:endParaRPr>
          </a:p>
        </p:txBody>
      </p:sp>
    </p:spTree>
    <p:extLst>
      <p:ext uri="{BB962C8B-B14F-4D97-AF65-F5344CB8AC3E}">
        <p14:creationId xmlns:p14="http://schemas.microsoft.com/office/powerpoint/2010/main" val="1034363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02933-A9A1-4740-B66F-6D04EF75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0846EF-9FE5-41DE-A58D-EDDA74EE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89F9953-0591-4209-A908-A85762C59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464" y="2183346"/>
            <a:ext cx="10278909" cy="3724795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558953-FF74-4D16-96A5-E785F5422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</p:spTree>
    <p:extLst>
      <p:ext uri="{BB962C8B-B14F-4D97-AF65-F5344CB8AC3E}">
        <p14:creationId xmlns:p14="http://schemas.microsoft.com/office/powerpoint/2010/main" val="533800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02933-A9A1-4740-B66F-6D04EF75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0846EF-9FE5-41DE-A58D-EDDA74EE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558953-FF74-4D16-96A5-E785F5422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696B43-4FA5-4521-A026-1024D8D83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6" y="2013439"/>
            <a:ext cx="5611008" cy="33437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93D304-612E-420B-836B-53310FA8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34493"/>
            <a:ext cx="5830114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6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FEF58-6303-4A88-99E2-5A80B508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BE7080-FB55-4BDF-8FF0-BA6CDCFD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92C18F-A8C8-4DC6-B6FE-9E6C895B2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亮点在于，提出用训练策略来弥补简单的网络结构，也能达到同等效果。</a:t>
            </a:r>
            <a:endParaRPr lang="en-US" altLang="zh-CN" dirty="0"/>
          </a:p>
          <a:p>
            <a:r>
              <a:rPr lang="zh-CN" altLang="en-US" dirty="0"/>
              <a:t>不足之处在于，没有对不同的网络结构进行实验对比，深入探究这个训练策略。</a:t>
            </a:r>
            <a:endParaRPr lang="en-US" altLang="zh-CN" dirty="0"/>
          </a:p>
          <a:p>
            <a:r>
              <a:rPr lang="zh-CN" altLang="en-US" dirty="0"/>
              <a:t>实验做得太过简单，采用的指标和测试数据集太少，说服力不够。</a:t>
            </a:r>
          </a:p>
        </p:txBody>
      </p:sp>
    </p:spTree>
    <p:extLst>
      <p:ext uri="{BB962C8B-B14F-4D97-AF65-F5344CB8AC3E}">
        <p14:creationId xmlns:p14="http://schemas.microsoft.com/office/powerpoint/2010/main" val="2681204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BC3B2-3BDC-4530-B220-7AAB7226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补充：论文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9095EE-53AA-4D24-A1F6-87B81278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EF2023-8BED-4D67-B1CB-83BE48C9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金老师说，可以思考为什么这里的色调调整方法取得了成功，它对比其他</a:t>
            </a:r>
            <a:r>
              <a:rPr lang="en-US" altLang="zh-CN" dirty="0"/>
              <a:t>color loss</a:t>
            </a:r>
            <a:r>
              <a:rPr lang="zh-CN" altLang="en-US" dirty="0"/>
              <a:t>有什么优势？</a:t>
            </a:r>
            <a:endParaRPr lang="en-US" altLang="zh-CN" dirty="0"/>
          </a:p>
          <a:p>
            <a:r>
              <a:rPr lang="zh-CN" altLang="en-US" dirty="0"/>
              <a:t>补充</a:t>
            </a:r>
            <a:r>
              <a:rPr lang="en-US" altLang="zh-CN" dirty="0"/>
              <a:t>SOTA</a:t>
            </a:r>
            <a:r>
              <a:rPr lang="zh-CN" altLang="en-US" dirty="0"/>
              <a:t>论文中用到的颜色损失（鸿俊在组会中提供）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555533-895C-4DBF-B099-C573C462D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颜色损失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CA625D-07BF-407C-92E4-E93F0134C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6" b="17123"/>
          <a:stretch/>
        </p:blipFill>
        <p:spPr>
          <a:xfrm>
            <a:off x="4012163" y="3771258"/>
            <a:ext cx="4322394" cy="231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7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2C56D-7562-4099-A883-141FDD42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理论基础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73359E-2BB8-436B-9245-7E6B3027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2574C1-5F4B-48FF-B78F-056B8F060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RetinexNet </a:t>
            </a:r>
            <a:r>
              <a:rPr lang="zh-CN" altLang="en-US" dirty="0"/>
              <a:t>（来自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BMVC 2018</a:t>
            </a:r>
            <a:r>
              <a:rPr lang="zh-CN" altLang="en-US" dirty="0"/>
              <a:t>）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5FCEF5-7A0A-41D7-B375-CBF366DCE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8"/>
          <a:stretch/>
        </p:blipFill>
        <p:spPr bwMode="auto">
          <a:xfrm>
            <a:off x="1257461" y="1735859"/>
            <a:ext cx="9954896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688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BC3B2-3BDC-4530-B220-7AAB7226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补充：论文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9095EE-53AA-4D24-A1F6-87B81278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EF2023-8BED-4D67-B1CB-83BE48C91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184989"/>
            <a:ext cx="11064240" cy="4991974"/>
          </a:xfrm>
        </p:spPr>
        <p:txBody>
          <a:bodyPr/>
          <a:lstStyle/>
          <a:p>
            <a:r>
              <a:rPr lang="zh-CN" altLang="en-US" dirty="0"/>
              <a:t>用深度图去替代照明层的理论是错误的。金老师说，它们除了看上去都是光滑的，实际上没有任何相关之处。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但是，这种先达成一个目标，再达成另一个目标的做法，是可取的。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930C8D-F51E-4800-ABAD-725A229D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6" y="1850155"/>
            <a:ext cx="3955839" cy="18379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0BB75B-3D40-465E-8BA5-59528477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010" y="4633889"/>
            <a:ext cx="4857496" cy="12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9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973F6-DE86-4DBE-B44D-27B76A46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A13CC1-1BEF-45DC-9373-0C74B751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DA491B-E975-4EC2-8EDF-C4713E410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网络总览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901439-AC03-45BF-A210-28721D0A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07" y="1545348"/>
            <a:ext cx="9044306" cy="486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31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973F6-DE86-4DBE-B44D-27B76A46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A13CC1-1BEF-45DC-9373-0C74B751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126750-85FA-4DDD-966F-388015E2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915247"/>
            <a:ext cx="5578823" cy="426171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分解阶段：用</a:t>
            </a:r>
            <a:r>
              <a:rPr lang="en-US" altLang="zh-CN" sz="2000" dirty="0"/>
              <a:t>U-Net</a:t>
            </a:r>
            <a:r>
              <a:rPr lang="zh-CN" altLang="en-US" sz="2000" dirty="0"/>
              <a:t>将图像分解为照明层和反射层。此处，提出</a:t>
            </a:r>
            <a:r>
              <a:rPr lang="en-US" altLang="zh-CN" sz="2000" dirty="0"/>
              <a:t>NCBC</a:t>
            </a:r>
            <a:r>
              <a:rPr lang="zh-CN" altLang="en-US" sz="2000" dirty="0"/>
              <a:t>（</a:t>
            </a:r>
            <a:r>
              <a:rPr lang="en-US" altLang="zh-CN" sz="2000" dirty="0"/>
              <a:t>Noise and Color Bias Control Module</a:t>
            </a:r>
            <a:r>
              <a:rPr lang="zh-CN" altLang="en-US" sz="2000" dirty="0"/>
              <a:t>）模块，抑制反射层中的噪声，同时控制色调平衡。</a:t>
            </a:r>
            <a:endParaRPr lang="en-US" altLang="zh-CN" sz="2000" dirty="0"/>
          </a:p>
          <a:p>
            <a:r>
              <a:rPr lang="zh-CN" altLang="en-US" sz="2000" dirty="0"/>
              <a:t>增强阶段：用一个结构与分解阶段极其相似的</a:t>
            </a:r>
            <a:r>
              <a:rPr lang="en-US" altLang="zh-CN" sz="2000" dirty="0"/>
              <a:t>U-Net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DA491B-E975-4EC2-8EDF-C4713E410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网络总览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42E7D5-D31A-4996-9FC4-D9DD5C26A833}"/>
              </a:ext>
            </a:extLst>
          </p:cNvPr>
          <p:cNvSpPr txBox="1"/>
          <p:nvPr/>
        </p:nvSpPr>
        <p:spPr>
          <a:xfrm>
            <a:off x="548640" y="5060376"/>
            <a:ext cx="98021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通过精心设计的损失函数，用两个</a:t>
            </a:r>
            <a:r>
              <a:rPr lang="en-US" altLang="zh-CN" sz="2000" dirty="0"/>
              <a:t>U-Net</a:t>
            </a:r>
            <a:r>
              <a:rPr lang="zh-CN" altLang="en-US" sz="2000" dirty="0"/>
              <a:t>就能同时达到亮度增强、去除噪声、恢复色调、保留细节的目标。同时解决弱光增强领域中遇到的种种不足之处。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C085C6-70B6-4ECA-AA9F-80385BBE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184" y="1536336"/>
            <a:ext cx="5578823" cy="29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7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CDA7A-5225-4630-A19A-B233B760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分解网络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54E20C-D687-4BBA-8EDB-95C149DD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9202EE-32FD-4B3C-AFD8-120E36259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RetinexNet</a:t>
            </a:r>
            <a:r>
              <a:rPr lang="zh-CN" altLang="en-US" dirty="0"/>
              <a:t>：用一个简单的卷积网络，会放大噪声和造成色调失真。</a:t>
            </a:r>
            <a:endParaRPr lang="en-US" altLang="zh-CN" dirty="0"/>
          </a:p>
          <a:p>
            <a:r>
              <a:rPr lang="en-US" altLang="zh-CN" dirty="0"/>
              <a:t>KinD</a:t>
            </a:r>
            <a:r>
              <a:rPr lang="zh-CN" altLang="en-US" dirty="0"/>
              <a:t>：用一个浅层的</a:t>
            </a:r>
            <a:r>
              <a:rPr lang="en-US" altLang="zh-CN" dirty="0"/>
              <a:t>U-Net</a:t>
            </a:r>
            <a:r>
              <a:rPr lang="zh-CN" altLang="en-US" dirty="0"/>
              <a:t>，但反射层的噪声还是被放大了，仍有严重色调失真。</a:t>
            </a:r>
            <a:endParaRPr lang="en-US" altLang="zh-CN" dirty="0"/>
          </a:p>
          <a:p>
            <a:r>
              <a:rPr lang="zh-CN" altLang="en-US" dirty="0"/>
              <a:t>论文方案：用一个更深层的</a:t>
            </a:r>
            <a:r>
              <a:rPr lang="en-US" altLang="zh-CN" dirty="0"/>
              <a:t>U-Net</a:t>
            </a:r>
            <a:r>
              <a:rPr lang="zh-CN" altLang="en-US" dirty="0"/>
              <a:t>，原因是，</a:t>
            </a:r>
            <a:r>
              <a:rPr lang="en-US" altLang="zh-CN" dirty="0"/>
              <a:t>U-Net</a:t>
            </a:r>
            <a:r>
              <a:rPr lang="zh-CN" altLang="en-US" dirty="0"/>
              <a:t>的这种先下采样再上采样的结构有去噪的功能，尽量避免噪声被放大。</a:t>
            </a:r>
            <a:endParaRPr lang="en-US" altLang="zh-CN" dirty="0"/>
          </a:p>
          <a:p>
            <a:r>
              <a:rPr lang="zh-CN" altLang="en-US" dirty="0"/>
              <a:t>同时，引入</a:t>
            </a:r>
            <a:r>
              <a:rPr lang="en-US" altLang="zh-CN" dirty="0"/>
              <a:t>NCBC</a:t>
            </a:r>
            <a:r>
              <a:rPr lang="zh-CN" altLang="en-US" dirty="0"/>
              <a:t>模块来解决反射层的噪声和色调失真。</a:t>
            </a:r>
            <a:endParaRPr lang="en-US" altLang="zh-CN" dirty="0"/>
          </a:p>
          <a:p>
            <a:r>
              <a:rPr lang="zh-CN" altLang="en-US" dirty="0"/>
              <a:t>受上面两个方法的影响，用了</a:t>
            </a:r>
            <a:r>
              <a:rPr lang="en-US" altLang="zh-CN" dirty="0"/>
              <a:t>RetinexNet</a:t>
            </a:r>
            <a:r>
              <a:rPr lang="zh-CN" altLang="en-US" dirty="0"/>
              <a:t>提出的重建损失</a:t>
            </a:r>
            <a:r>
              <a:rPr lang="en-US" altLang="zh-CN" dirty="0"/>
              <a:t>reconstruction loss</a:t>
            </a:r>
            <a:r>
              <a:rPr lang="zh-CN" altLang="en-US" dirty="0"/>
              <a:t>，来约束分解过程。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3498D6-4F63-4B36-8C6F-5D9DA96359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分解网络的设计</a:t>
            </a:r>
          </a:p>
        </p:txBody>
      </p:sp>
    </p:spTree>
    <p:extLst>
      <p:ext uri="{BB962C8B-B14F-4D97-AF65-F5344CB8AC3E}">
        <p14:creationId xmlns:p14="http://schemas.microsoft.com/office/powerpoint/2010/main" val="365502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DEB75-DBE7-4C4A-A057-AD0258B0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分解网络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4F0418-95AF-4C69-9E29-A48C265C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BAA513-C5C5-40DA-B013-0FBC9FBC1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331294" y="1046800"/>
            <a:ext cx="4764706" cy="51689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10E383-5DCC-40F8-88B4-808405FD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975" y="2379763"/>
            <a:ext cx="4418731" cy="25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3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E5201-358A-419A-ABD5-C48BAAA4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分解网络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36EE6E-1CAA-4921-BC08-46E05C3A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1FC702-2940-4743-B4DA-D5C587713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重建损失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约束弱光和正常光分解出的反射层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以往的工作中，用平滑损失来约束照明层，使其只含有低频信息例如光照的分布和强度，所有的高频信息如细节和纹理，都保留在反射层中。本方法也用了</a:t>
            </a:r>
            <a:r>
              <a:rPr lang="en-US" altLang="zh-CN" sz="1800" dirty="0"/>
              <a:t>RetinexNet</a:t>
            </a:r>
            <a:r>
              <a:rPr lang="zh-CN" altLang="en-US" sz="1800" dirty="0"/>
              <a:t>提出的平滑损失，来使分解出的照明层光滑。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CE9470-CF33-4F64-9093-FC7D71F1CA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分解阶段的损失函数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C43507-80AD-4F64-8607-B967BF3DC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95" y="1915247"/>
            <a:ext cx="4941538" cy="915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C23183-6515-48F4-B0D0-A49E2448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64" y="2974104"/>
            <a:ext cx="4588041" cy="6179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5812D9-A358-424B-9C6C-2860125B5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382" y="5183597"/>
            <a:ext cx="7547524" cy="8309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E1E623-392E-4E26-AF89-DECFC95E8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178" y="1107081"/>
            <a:ext cx="5663970" cy="4554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DDE202D-7C42-4BB4-93A2-E2BC533C5CC9}"/>
              </a:ext>
            </a:extLst>
          </p:cNvPr>
          <p:cNvSpPr txBox="1"/>
          <p:nvPr/>
        </p:nvSpPr>
        <p:spPr>
          <a:xfrm>
            <a:off x="6882633" y="1974138"/>
            <a:ext cx="2576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（弱光和正常图像间权重取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，否则取</a:t>
            </a:r>
            <a:r>
              <a:rPr lang="en-US" altLang="zh-CN" dirty="0">
                <a:solidFill>
                  <a:srgbClr val="FF0000"/>
                </a:solidFill>
              </a:rPr>
              <a:t>0.001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8CDE0A-2FC0-4A75-A3CB-8C09974395A1}"/>
              </a:ext>
            </a:extLst>
          </p:cNvPr>
          <p:cNvSpPr txBox="1"/>
          <p:nvPr/>
        </p:nvSpPr>
        <p:spPr>
          <a:xfrm>
            <a:off x="9368255" y="5275891"/>
            <a:ext cx="186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（弱光和正常图像分别计算）</a:t>
            </a:r>
          </a:p>
        </p:txBody>
      </p:sp>
    </p:spTree>
    <p:extLst>
      <p:ext uri="{BB962C8B-B14F-4D97-AF65-F5344CB8AC3E}">
        <p14:creationId xmlns:p14="http://schemas.microsoft.com/office/powerpoint/2010/main" val="1365921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014924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2989</TotalTime>
  <Words>2005</Words>
  <Application>Microsoft Office PowerPoint</Application>
  <PresentationFormat>宽屏</PresentationFormat>
  <Paragraphs>225</Paragraphs>
  <Slides>40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NimbusRomNo9L-Regu</vt:lpstr>
      <vt:lpstr>NimbusRomNo9L-ReguItal</vt:lpstr>
      <vt:lpstr>微软雅黑</vt:lpstr>
      <vt:lpstr>Arial</vt:lpstr>
      <vt:lpstr>Arial Black</vt:lpstr>
      <vt:lpstr>Calibri</vt:lpstr>
      <vt:lpstr>Wingdings</vt:lpstr>
      <vt:lpstr>Office 主题</vt:lpstr>
      <vt:lpstr>PowerPoint 演示文稿</vt:lpstr>
      <vt:lpstr>PowerPoint 演示文稿</vt:lpstr>
      <vt:lpstr>理论基础</vt:lpstr>
      <vt:lpstr>理论基础</vt:lpstr>
      <vt:lpstr>工作介绍</vt:lpstr>
      <vt:lpstr>工作介绍</vt:lpstr>
      <vt:lpstr>分解网络</vt:lpstr>
      <vt:lpstr>分解网络</vt:lpstr>
      <vt:lpstr>分解网络</vt:lpstr>
      <vt:lpstr>分解网络</vt:lpstr>
      <vt:lpstr>NCBC模块</vt:lpstr>
      <vt:lpstr>NCBC模块</vt:lpstr>
      <vt:lpstr>NCBC模块</vt:lpstr>
      <vt:lpstr>NCBC模块</vt:lpstr>
      <vt:lpstr>增强网络</vt:lpstr>
      <vt:lpstr>增强网络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总结</vt:lpstr>
      <vt:lpstr>PowerPoint 演示文稿</vt:lpstr>
      <vt:lpstr>工作介绍</vt:lpstr>
      <vt:lpstr>方法介绍</vt:lpstr>
      <vt:lpstr>方法介绍</vt:lpstr>
      <vt:lpstr>方法介绍</vt:lpstr>
      <vt:lpstr>方法介绍</vt:lpstr>
      <vt:lpstr>方法介绍</vt:lpstr>
      <vt:lpstr>实验论证</vt:lpstr>
      <vt:lpstr>实验论证</vt:lpstr>
      <vt:lpstr>实验论证</vt:lpstr>
      <vt:lpstr>实验</vt:lpstr>
      <vt:lpstr>实验</vt:lpstr>
      <vt:lpstr>总结</vt:lpstr>
      <vt:lpstr>补充：论文1</vt:lpstr>
      <vt:lpstr>补充：论文2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Wang yt</cp:lastModifiedBy>
  <cp:revision>100</cp:revision>
  <dcterms:created xsi:type="dcterms:W3CDTF">2015-05-05T08:02:00Z</dcterms:created>
  <dcterms:modified xsi:type="dcterms:W3CDTF">2021-08-17T12:39:10Z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2052-11.1.0.8864</vt:lpwstr>
  </property>
</Properties>
</file>